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79" autoAdjust="0"/>
    <p:restoredTop sz="94660"/>
  </p:normalViewPr>
  <p:slideViewPr>
    <p:cSldViewPr snapToGrid="0">
      <p:cViewPr varScale="1">
        <p:scale>
          <a:sx n="76" d="100"/>
          <a:sy n="76" d="100"/>
        </p:scale>
        <p:origin x="62" y="10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8442795-8DF2-4794-9554-A2A210CF260A}" type="doc">
      <dgm:prSet loTypeId="urn:microsoft.com/office/officeart/2016/7/layout/RepeatingBendingProcessNew" loCatId="process" qsTypeId="urn:microsoft.com/office/officeart/2005/8/quickstyle/simple1" qsCatId="simple" csTypeId="urn:microsoft.com/office/officeart/2005/8/colors/colorful2" csCatId="colorful" phldr="1"/>
      <dgm:spPr/>
      <dgm:t>
        <a:bodyPr/>
        <a:lstStyle/>
        <a:p>
          <a:endParaRPr lang="en-CA"/>
        </a:p>
      </dgm:t>
    </dgm:pt>
    <dgm:pt modelId="{798C492A-6ACD-4597-B694-4C7D0B1F5503}">
      <dgm:prSet phldrT="[Text]" phldr="0"/>
      <dgm:spPr/>
      <dgm:t>
        <a:bodyPr/>
        <a:lstStyle/>
        <a:p>
          <a:r>
            <a:rPr lang="en-CA" dirty="0"/>
            <a:t>Council Review</a:t>
          </a:r>
        </a:p>
      </dgm:t>
    </dgm:pt>
    <dgm:pt modelId="{9D0B41C5-58AE-4DC2-A92A-89CDB420F2F1}" type="parTrans" cxnId="{D8B3E0F4-7B70-4180-8EF9-8A721FC9C8BB}">
      <dgm:prSet/>
      <dgm:spPr/>
      <dgm:t>
        <a:bodyPr/>
        <a:lstStyle/>
        <a:p>
          <a:endParaRPr lang="en-CA"/>
        </a:p>
      </dgm:t>
    </dgm:pt>
    <dgm:pt modelId="{2C1BBDB5-246A-4B96-9575-785B5F66C039}" type="sibTrans" cxnId="{D8B3E0F4-7B70-4180-8EF9-8A721FC9C8BB}">
      <dgm:prSet phldrT="1" phldr="0"/>
      <dgm:spPr/>
      <dgm:t>
        <a:bodyPr/>
        <a:lstStyle/>
        <a:p>
          <a:endParaRPr lang="en-US"/>
        </a:p>
      </dgm:t>
    </dgm:pt>
    <dgm:pt modelId="{D4424A61-52FC-411A-AF9B-B86867622B45}">
      <dgm:prSet phldrT="[Text]" phldr="0"/>
      <dgm:spPr/>
      <dgm:t>
        <a:bodyPr/>
        <a:lstStyle/>
        <a:p>
          <a:r>
            <a:rPr lang="en-CA" dirty="0"/>
            <a:t>Member Engagement </a:t>
          </a:r>
        </a:p>
      </dgm:t>
    </dgm:pt>
    <dgm:pt modelId="{4BEDF372-13E4-4A02-B4C3-C89BA97F1456}" type="parTrans" cxnId="{926C7EF0-9C48-4945-B057-A5FD27EA3095}">
      <dgm:prSet/>
      <dgm:spPr/>
      <dgm:t>
        <a:bodyPr/>
        <a:lstStyle/>
        <a:p>
          <a:endParaRPr lang="en-CA"/>
        </a:p>
      </dgm:t>
    </dgm:pt>
    <dgm:pt modelId="{D5CC0870-9E42-49B2-8D9C-9AE6D8638DAD}" type="sibTrans" cxnId="{926C7EF0-9C48-4945-B057-A5FD27EA3095}">
      <dgm:prSet phldrT="2" phldr="0"/>
      <dgm:spPr/>
      <dgm:t>
        <a:bodyPr/>
        <a:lstStyle/>
        <a:p>
          <a:endParaRPr lang="en-US"/>
        </a:p>
      </dgm:t>
    </dgm:pt>
    <dgm:pt modelId="{2B8DDF83-AA3A-4B57-9ACD-AD2B0B01322B}">
      <dgm:prSet phldrT="[Text]" phldr="0"/>
      <dgm:spPr/>
      <dgm:t>
        <a:bodyPr/>
        <a:lstStyle/>
        <a:p>
          <a:r>
            <a:rPr lang="en-CA" dirty="0"/>
            <a:t>Final Draft</a:t>
          </a:r>
        </a:p>
      </dgm:t>
    </dgm:pt>
    <dgm:pt modelId="{D1E81064-04C6-436F-B4DD-7FF0D8656DCB}" type="parTrans" cxnId="{94E644EF-5BA2-42A1-BBAC-DE0597C5896E}">
      <dgm:prSet/>
      <dgm:spPr/>
      <dgm:t>
        <a:bodyPr/>
        <a:lstStyle/>
        <a:p>
          <a:endParaRPr lang="en-CA"/>
        </a:p>
      </dgm:t>
    </dgm:pt>
    <dgm:pt modelId="{0D3304B4-3EA0-4B2D-A46E-2C8DEC206EF6}" type="sibTrans" cxnId="{94E644EF-5BA2-42A1-BBAC-DE0597C5896E}">
      <dgm:prSet phldrT="3" phldr="0"/>
      <dgm:spPr/>
      <dgm:t>
        <a:bodyPr/>
        <a:lstStyle/>
        <a:p>
          <a:endParaRPr lang="en-US"/>
        </a:p>
      </dgm:t>
    </dgm:pt>
    <dgm:pt modelId="{A12BE192-72A3-46C0-9E8F-A1FD24704998}">
      <dgm:prSet phldrT="[Text]" phldr="0"/>
      <dgm:spPr/>
      <dgm:t>
        <a:bodyPr/>
        <a:lstStyle/>
        <a:p>
          <a:r>
            <a:rPr lang="en-CA" dirty="0"/>
            <a:t>Membership Vote</a:t>
          </a:r>
        </a:p>
      </dgm:t>
    </dgm:pt>
    <dgm:pt modelId="{B218D957-EE97-4DA9-B683-D6B1C21196C1}" type="parTrans" cxnId="{4548BF96-F536-48C5-8E7D-530344BFD3BE}">
      <dgm:prSet/>
      <dgm:spPr/>
      <dgm:t>
        <a:bodyPr/>
        <a:lstStyle/>
        <a:p>
          <a:endParaRPr lang="en-CA"/>
        </a:p>
      </dgm:t>
    </dgm:pt>
    <dgm:pt modelId="{D333B394-983A-4500-B622-646C4833E7DC}" type="sibTrans" cxnId="{4548BF96-F536-48C5-8E7D-530344BFD3BE}">
      <dgm:prSet phldrT="4" phldr="0"/>
      <dgm:spPr/>
      <dgm:t>
        <a:bodyPr/>
        <a:lstStyle/>
        <a:p>
          <a:endParaRPr lang="en-US"/>
        </a:p>
      </dgm:t>
    </dgm:pt>
    <dgm:pt modelId="{A7B70DBE-8AE4-4BEA-8E1D-ED926C944568}">
      <dgm:prSet phldrT="[Text]" phldr="0"/>
      <dgm:spPr/>
      <dgm:t>
        <a:bodyPr/>
        <a:lstStyle/>
        <a:p>
          <a:r>
            <a:rPr lang="en-CA" dirty="0"/>
            <a:t>Land Code Enacted</a:t>
          </a:r>
        </a:p>
      </dgm:t>
    </dgm:pt>
    <dgm:pt modelId="{7BC619A9-938B-4AC4-9A27-86382E5A0A3D}" type="parTrans" cxnId="{A6BC9F2E-40AB-412A-9A61-234768585941}">
      <dgm:prSet/>
      <dgm:spPr/>
      <dgm:t>
        <a:bodyPr/>
        <a:lstStyle/>
        <a:p>
          <a:endParaRPr lang="en-CA"/>
        </a:p>
      </dgm:t>
    </dgm:pt>
    <dgm:pt modelId="{6B1AFC6F-9B2E-4F41-944D-CA069FADA2C1}" type="sibTrans" cxnId="{A6BC9F2E-40AB-412A-9A61-234768585941}">
      <dgm:prSet phldrT="5" phldr="0"/>
      <dgm:spPr/>
      <dgm:t>
        <a:bodyPr/>
        <a:lstStyle/>
        <a:p>
          <a:endParaRPr lang="en-US"/>
        </a:p>
      </dgm:t>
    </dgm:pt>
    <dgm:pt modelId="{AF1FCCA7-C7CE-4C3F-843F-7086E0DC60E7}">
      <dgm:prSet phldrT="[Text]" phldr="0"/>
      <dgm:spPr/>
      <dgm:t>
        <a:bodyPr/>
        <a:lstStyle/>
        <a:p>
          <a:r>
            <a:rPr lang="en-CA" dirty="0"/>
            <a:t>Allotment Law</a:t>
          </a:r>
        </a:p>
      </dgm:t>
    </dgm:pt>
    <dgm:pt modelId="{6559A5F4-8749-45A2-BEE9-ED3EDCFF2729}" type="parTrans" cxnId="{5CF48C9D-FAD2-40F9-96AE-83AE2E71358B}">
      <dgm:prSet/>
      <dgm:spPr/>
      <dgm:t>
        <a:bodyPr/>
        <a:lstStyle/>
        <a:p>
          <a:endParaRPr lang="en-CA"/>
        </a:p>
      </dgm:t>
    </dgm:pt>
    <dgm:pt modelId="{D8CDFA7A-4B47-43A6-B446-43B2E9FBBE90}" type="sibTrans" cxnId="{5CF48C9D-FAD2-40F9-96AE-83AE2E71358B}">
      <dgm:prSet phldrT="6" phldr="0"/>
      <dgm:spPr/>
      <dgm:t>
        <a:bodyPr/>
        <a:lstStyle/>
        <a:p>
          <a:endParaRPr lang="en-US"/>
        </a:p>
      </dgm:t>
    </dgm:pt>
    <dgm:pt modelId="{E61DF268-5872-4378-9F5E-2BFB8ACE3B44}">
      <dgm:prSet phldrT="[Text]" phldr="0"/>
      <dgm:spPr/>
      <dgm:t>
        <a:bodyPr/>
        <a:lstStyle/>
        <a:p>
          <a:r>
            <a:rPr lang="en-CA" dirty="0"/>
            <a:t>MRP Law</a:t>
          </a:r>
        </a:p>
      </dgm:t>
    </dgm:pt>
    <dgm:pt modelId="{EC8EE9EC-E202-4E1C-B06E-2CA42DF6FE36}" type="parTrans" cxnId="{63690D77-A471-48BD-9C36-16A5120DE40C}">
      <dgm:prSet/>
      <dgm:spPr/>
      <dgm:t>
        <a:bodyPr/>
        <a:lstStyle/>
        <a:p>
          <a:endParaRPr lang="en-CA"/>
        </a:p>
      </dgm:t>
    </dgm:pt>
    <dgm:pt modelId="{EC047D64-00A7-496D-B066-BF7BAEF92780}" type="sibTrans" cxnId="{63690D77-A471-48BD-9C36-16A5120DE40C}">
      <dgm:prSet phldrT="7" phldr="0"/>
      <dgm:spPr/>
      <dgm:t>
        <a:bodyPr/>
        <a:lstStyle/>
        <a:p>
          <a:endParaRPr lang="en-US"/>
        </a:p>
      </dgm:t>
    </dgm:pt>
    <dgm:pt modelId="{B5602870-A615-4B5C-85F1-F31189AA7259}">
      <dgm:prSet phldrT="[Text]" phldr="0"/>
      <dgm:spPr/>
      <dgm:t>
        <a:bodyPr/>
        <a:lstStyle/>
        <a:p>
          <a:r>
            <a:rPr lang="en-CA" dirty="0"/>
            <a:t>Housing Policy</a:t>
          </a:r>
        </a:p>
      </dgm:t>
    </dgm:pt>
    <dgm:pt modelId="{5325F0FB-5572-4D20-90FF-E6E47DB587C4}" type="parTrans" cxnId="{58C2010F-7E4F-4FAB-A6C9-E4A96EC9D958}">
      <dgm:prSet/>
      <dgm:spPr/>
      <dgm:t>
        <a:bodyPr/>
        <a:lstStyle/>
        <a:p>
          <a:endParaRPr lang="en-CA"/>
        </a:p>
      </dgm:t>
    </dgm:pt>
    <dgm:pt modelId="{28EFAD0C-8899-4B02-AF7B-290D739D19D2}" type="sibTrans" cxnId="{58C2010F-7E4F-4FAB-A6C9-E4A96EC9D958}">
      <dgm:prSet phldrT="8" phldr="0"/>
      <dgm:spPr/>
      <dgm:t>
        <a:bodyPr/>
        <a:lstStyle/>
        <a:p>
          <a:endParaRPr lang="en-US"/>
        </a:p>
      </dgm:t>
    </dgm:pt>
    <dgm:pt modelId="{C914EF50-8BDF-4810-BDFC-5F6889E4284D}">
      <dgm:prSet phldrT="[Text]" phldr="0"/>
      <dgm:spPr/>
      <dgm:t>
        <a:bodyPr/>
        <a:lstStyle/>
        <a:p>
          <a:r>
            <a:rPr lang="en-CA" dirty="0"/>
            <a:t>Home Ownership Program</a:t>
          </a:r>
        </a:p>
      </dgm:t>
    </dgm:pt>
    <dgm:pt modelId="{79F9606F-E095-4A79-8C5A-EFF3E48471E8}" type="parTrans" cxnId="{CB911197-4F66-4A28-802E-D31E64B4CDC7}">
      <dgm:prSet/>
      <dgm:spPr/>
      <dgm:t>
        <a:bodyPr/>
        <a:lstStyle/>
        <a:p>
          <a:endParaRPr lang="en-CA"/>
        </a:p>
      </dgm:t>
    </dgm:pt>
    <dgm:pt modelId="{2796123D-DEA9-409C-8655-E7510927C863}" type="sibTrans" cxnId="{CB911197-4F66-4A28-802E-D31E64B4CDC7}">
      <dgm:prSet phldrT="9" phldr="0"/>
      <dgm:spPr/>
      <dgm:t>
        <a:bodyPr/>
        <a:lstStyle/>
        <a:p>
          <a:endParaRPr lang="en-US"/>
        </a:p>
      </dgm:t>
    </dgm:pt>
    <dgm:pt modelId="{2A648ACF-7A5A-44EE-9754-F966A80AD8FB}" type="pres">
      <dgm:prSet presAssocID="{D8442795-8DF2-4794-9554-A2A210CF260A}" presName="Name0" presStyleCnt="0">
        <dgm:presLayoutVars>
          <dgm:dir/>
          <dgm:resizeHandles val="exact"/>
        </dgm:presLayoutVars>
      </dgm:prSet>
      <dgm:spPr/>
    </dgm:pt>
    <dgm:pt modelId="{0AA128E5-3B0E-427D-BDE4-71AF7BBCA167}" type="pres">
      <dgm:prSet presAssocID="{798C492A-6ACD-4597-B694-4C7D0B1F5503}" presName="node" presStyleLbl="node1" presStyleIdx="0" presStyleCnt="9">
        <dgm:presLayoutVars>
          <dgm:bulletEnabled val="1"/>
        </dgm:presLayoutVars>
      </dgm:prSet>
      <dgm:spPr/>
    </dgm:pt>
    <dgm:pt modelId="{F98DCF1A-1DF8-41F9-9F6A-8BAA4A3D586B}" type="pres">
      <dgm:prSet presAssocID="{2C1BBDB5-246A-4B96-9575-785B5F66C039}" presName="sibTrans" presStyleLbl="sibTrans1D1" presStyleIdx="0" presStyleCnt="8"/>
      <dgm:spPr/>
    </dgm:pt>
    <dgm:pt modelId="{B7BF9218-B4B7-44A1-86D1-22243A38C739}" type="pres">
      <dgm:prSet presAssocID="{2C1BBDB5-246A-4B96-9575-785B5F66C039}" presName="connectorText" presStyleLbl="sibTrans1D1" presStyleIdx="0" presStyleCnt="8"/>
      <dgm:spPr/>
    </dgm:pt>
    <dgm:pt modelId="{C8013FCA-BAD1-4E98-9FE8-DDAC5120C1A3}" type="pres">
      <dgm:prSet presAssocID="{D4424A61-52FC-411A-AF9B-B86867622B45}" presName="node" presStyleLbl="node1" presStyleIdx="1" presStyleCnt="9">
        <dgm:presLayoutVars>
          <dgm:bulletEnabled val="1"/>
        </dgm:presLayoutVars>
      </dgm:prSet>
      <dgm:spPr/>
    </dgm:pt>
    <dgm:pt modelId="{D9831CA1-54E1-4D8A-98D5-A7B40017F283}" type="pres">
      <dgm:prSet presAssocID="{D5CC0870-9E42-49B2-8D9C-9AE6D8638DAD}" presName="sibTrans" presStyleLbl="sibTrans1D1" presStyleIdx="1" presStyleCnt="8"/>
      <dgm:spPr/>
    </dgm:pt>
    <dgm:pt modelId="{C648D2AC-3CC2-42E8-9B2C-21A1F8DA3136}" type="pres">
      <dgm:prSet presAssocID="{D5CC0870-9E42-49B2-8D9C-9AE6D8638DAD}" presName="connectorText" presStyleLbl="sibTrans1D1" presStyleIdx="1" presStyleCnt="8"/>
      <dgm:spPr/>
    </dgm:pt>
    <dgm:pt modelId="{66F02FF7-C531-454B-863A-80A0A3C14979}" type="pres">
      <dgm:prSet presAssocID="{2B8DDF83-AA3A-4B57-9ACD-AD2B0B01322B}" presName="node" presStyleLbl="node1" presStyleIdx="2" presStyleCnt="9">
        <dgm:presLayoutVars>
          <dgm:bulletEnabled val="1"/>
        </dgm:presLayoutVars>
      </dgm:prSet>
      <dgm:spPr/>
    </dgm:pt>
    <dgm:pt modelId="{D7BA2EDB-3D1A-46FF-90E6-C3A51F8AE89A}" type="pres">
      <dgm:prSet presAssocID="{0D3304B4-3EA0-4B2D-A46E-2C8DEC206EF6}" presName="sibTrans" presStyleLbl="sibTrans1D1" presStyleIdx="2" presStyleCnt="8"/>
      <dgm:spPr/>
    </dgm:pt>
    <dgm:pt modelId="{14EE5186-E964-4091-9FDC-AF49AD894DEF}" type="pres">
      <dgm:prSet presAssocID="{0D3304B4-3EA0-4B2D-A46E-2C8DEC206EF6}" presName="connectorText" presStyleLbl="sibTrans1D1" presStyleIdx="2" presStyleCnt="8"/>
      <dgm:spPr/>
    </dgm:pt>
    <dgm:pt modelId="{956DCAA0-1B67-404A-90EC-E6B83A7E5C19}" type="pres">
      <dgm:prSet presAssocID="{A12BE192-72A3-46C0-9E8F-A1FD24704998}" presName="node" presStyleLbl="node1" presStyleIdx="3" presStyleCnt="9">
        <dgm:presLayoutVars>
          <dgm:bulletEnabled val="1"/>
        </dgm:presLayoutVars>
      </dgm:prSet>
      <dgm:spPr/>
    </dgm:pt>
    <dgm:pt modelId="{486FE846-526C-4922-A061-273E0739BAF6}" type="pres">
      <dgm:prSet presAssocID="{D333B394-983A-4500-B622-646C4833E7DC}" presName="sibTrans" presStyleLbl="sibTrans1D1" presStyleIdx="3" presStyleCnt="8"/>
      <dgm:spPr/>
    </dgm:pt>
    <dgm:pt modelId="{A125896A-6ABA-420F-9813-F24DC140B5D1}" type="pres">
      <dgm:prSet presAssocID="{D333B394-983A-4500-B622-646C4833E7DC}" presName="connectorText" presStyleLbl="sibTrans1D1" presStyleIdx="3" presStyleCnt="8"/>
      <dgm:spPr/>
    </dgm:pt>
    <dgm:pt modelId="{4FB4CF0C-507F-4C1D-9D4D-9D4639E28FB5}" type="pres">
      <dgm:prSet presAssocID="{A7B70DBE-8AE4-4BEA-8E1D-ED926C944568}" presName="node" presStyleLbl="node1" presStyleIdx="4" presStyleCnt="9">
        <dgm:presLayoutVars>
          <dgm:bulletEnabled val="1"/>
        </dgm:presLayoutVars>
      </dgm:prSet>
      <dgm:spPr/>
    </dgm:pt>
    <dgm:pt modelId="{0E3C2129-26CC-45AB-A777-4BF20E3F49C9}" type="pres">
      <dgm:prSet presAssocID="{6B1AFC6F-9B2E-4F41-944D-CA069FADA2C1}" presName="sibTrans" presStyleLbl="sibTrans1D1" presStyleIdx="4" presStyleCnt="8"/>
      <dgm:spPr/>
    </dgm:pt>
    <dgm:pt modelId="{157B9171-E2A5-44AF-9EEE-2D3DA420F972}" type="pres">
      <dgm:prSet presAssocID="{6B1AFC6F-9B2E-4F41-944D-CA069FADA2C1}" presName="connectorText" presStyleLbl="sibTrans1D1" presStyleIdx="4" presStyleCnt="8"/>
      <dgm:spPr/>
    </dgm:pt>
    <dgm:pt modelId="{F367A69E-4410-4061-91B1-FEC6493A1D12}" type="pres">
      <dgm:prSet presAssocID="{AF1FCCA7-C7CE-4C3F-843F-7086E0DC60E7}" presName="node" presStyleLbl="node1" presStyleIdx="5" presStyleCnt="9">
        <dgm:presLayoutVars>
          <dgm:bulletEnabled val="1"/>
        </dgm:presLayoutVars>
      </dgm:prSet>
      <dgm:spPr/>
    </dgm:pt>
    <dgm:pt modelId="{70251CFB-941C-45D5-A63B-8D32306A4012}" type="pres">
      <dgm:prSet presAssocID="{D8CDFA7A-4B47-43A6-B446-43B2E9FBBE90}" presName="sibTrans" presStyleLbl="sibTrans1D1" presStyleIdx="5" presStyleCnt="8"/>
      <dgm:spPr/>
    </dgm:pt>
    <dgm:pt modelId="{EB1533B3-E6A9-4AED-B4F9-340DB04E10F3}" type="pres">
      <dgm:prSet presAssocID="{D8CDFA7A-4B47-43A6-B446-43B2E9FBBE90}" presName="connectorText" presStyleLbl="sibTrans1D1" presStyleIdx="5" presStyleCnt="8"/>
      <dgm:spPr/>
    </dgm:pt>
    <dgm:pt modelId="{17A17F07-345F-4226-A518-CEB6B13C36EA}" type="pres">
      <dgm:prSet presAssocID="{E61DF268-5872-4378-9F5E-2BFB8ACE3B44}" presName="node" presStyleLbl="node1" presStyleIdx="6" presStyleCnt="9">
        <dgm:presLayoutVars>
          <dgm:bulletEnabled val="1"/>
        </dgm:presLayoutVars>
      </dgm:prSet>
      <dgm:spPr/>
    </dgm:pt>
    <dgm:pt modelId="{1F62133F-9AE1-4765-9389-F4325CEC2836}" type="pres">
      <dgm:prSet presAssocID="{EC047D64-00A7-496D-B066-BF7BAEF92780}" presName="sibTrans" presStyleLbl="sibTrans1D1" presStyleIdx="6" presStyleCnt="8"/>
      <dgm:spPr/>
    </dgm:pt>
    <dgm:pt modelId="{828DC667-48DF-45FC-B099-3E8998A26BD0}" type="pres">
      <dgm:prSet presAssocID="{EC047D64-00A7-496D-B066-BF7BAEF92780}" presName="connectorText" presStyleLbl="sibTrans1D1" presStyleIdx="6" presStyleCnt="8"/>
      <dgm:spPr/>
    </dgm:pt>
    <dgm:pt modelId="{FC744725-AACC-4C1D-A17E-E98CE1A7E3DD}" type="pres">
      <dgm:prSet presAssocID="{B5602870-A615-4B5C-85F1-F31189AA7259}" presName="node" presStyleLbl="node1" presStyleIdx="7" presStyleCnt="9">
        <dgm:presLayoutVars>
          <dgm:bulletEnabled val="1"/>
        </dgm:presLayoutVars>
      </dgm:prSet>
      <dgm:spPr/>
    </dgm:pt>
    <dgm:pt modelId="{BA28B0AA-A615-4B3D-80C9-B4FC6F5115D1}" type="pres">
      <dgm:prSet presAssocID="{28EFAD0C-8899-4B02-AF7B-290D739D19D2}" presName="sibTrans" presStyleLbl="sibTrans1D1" presStyleIdx="7" presStyleCnt="8"/>
      <dgm:spPr/>
    </dgm:pt>
    <dgm:pt modelId="{56EC4D2C-11F9-4994-9D82-88397F827129}" type="pres">
      <dgm:prSet presAssocID="{28EFAD0C-8899-4B02-AF7B-290D739D19D2}" presName="connectorText" presStyleLbl="sibTrans1D1" presStyleIdx="7" presStyleCnt="8"/>
      <dgm:spPr/>
    </dgm:pt>
    <dgm:pt modelId="{1D878FC8-1FD6-49F1-B57B-DE2AB9D2846D}" type="pres">
      <dgm:prSet presAssocID="{C914EF50-8BDF-4810-BDFC-5F6889E4284D}" presName="node" presStyleLbl="node1" presStyleIdx="8" presStyleCnt="9">
        <dgm:presLayoutVars>
          <dgm:bulletEnabled val="1"/>
        </dgm:presLayoutVars>
      </dgm:prSet>
      <dgm:spPr/>
    </dgm:pt>
  </dgm:ptLst>
  <dgm:cxnLst>
    <dgm:cxn modelId="{3ABCC805-7491-40F7-B2A8-A4600971FE37}" type="presOf" srcId="{D333B394-983A-4500-B622-646C4833E7DC}" destId="{A125896A-6ABA-420F-9813-F24DC140B5D1}" srcOrd="1" destOrd="0" presId="urn:microsoft.com/office/officeart/2016/7/layout/RepeatingBendingProcessNew"/>
    <dgm:cxn modelId="{F1133009-6F81-4E69-9DE5-DB2C03105B7F}" type="presOf" srcId="{C914EF50-8BDF-4810-BDFC-5F6889E4284D}" destId="{1D878FC8-1FD6-49F1-B57B-DE2AB9D2846D}" srcOrd="0" destOrd="0" presId="urn:microsoft.com/office/officeart/2016/7/layout/RepeatingBendingProcessNew"/>
    <dgm:cxn modelId="{58C2010F-7E4F-4FAB-A6C9-E4A96EC9D958}" srcId="{D8442795-8DF2-4794-9554-A2A210CF260A}" destId="{B5602870-A615-4B5C-85F1-F31189AA7259}" srcOrd="7" destOrd="0" parTransId="{5325F0FB-5572-4D20-90FF-E6E47DB587C4}" sibTransId="{28EFAD0C-8899-4B02-AF7B-290D739D19D2}"/>
    <dgm:cxn modelId="{25B20D1C-4F71-4871-A078-FFFCAA2A7630}" type="presOf" srcId="{D5CC0870-9E42-49B2-8D9C-9AE6D8638DAD}" destId="{D9831CA1-54E1-4D8A-98D5-A7B40017F283}" srcOrd="0" destOrd="0" presId="urn:microsoft.com/office/officeart/2016/7/layout/RepeatingBendingProcessNew"/>
    <dgm:cxn modelId="{24290D20-E737-4249-8ED5-0ADB6F2D80DA}" type="presOf" srcId="{28EFAD0C-8899-4B02-AF7B-290D739D19D2}" destId="{56EC4D2C-11F9-4994-9D82-88397F827129}" srcOrd="1" destOrd="0" presId="urn:microsoft.com/office/officeart/2016/7/layout/RepeatingBendingProcessNew"/>
    <dgm:cxn modelId="{AF6CE722-37C4-4E79-8761-89D3AA69FEC4}" type="presOf" srcId="{E61DF268-5872-4378-9F5E-2BFB8ACE3B44}" destId="{17A17F07-345F-4226-A518-CEB6B13C36EA}" srcOrd="0" destOrd="0" presId="urn:microsoft.com/office/officeart/2016/7/layout/RepeatingBendingProcessNew"/>
    <dgm:cxn modelId="{CAB46023-F7B1-4B2B-B5C7-43E84BDDBF69}" type="presOf" srcId="{EC047D64-00A7-496D-B066-BF7BAEF92780}" destId="{1F62133F-9AE1-4765-9389-F4325CEC2836}" srcOrd="0" destOrd="0" presId="urn:microsoft.com/office/officeart/2016/7/layout/RepeatingBendingProcessNew"/>
    <dgm:cxn modelId="{AEE2502E-A931-4D38-B9C8-CC3C8F1AD530}" type="presOf" srcId="{28EFAD0C-8899-4B02-AF7B-290D739D19D2}" destId="{BA28B0AA-A615-4B3D-80C9-B4FC6F5115D1}" srcOrd="0" destOrd="0" presId="urn:microsoft.com/office/officeart/2016/7/layout/RepeatingBendingProcessNew"/>
    <dgm:cxn modelId="{A6BC9F2E-40AB-412A-9A61-234768585941}" srcId="{D8442795-8DF2-4794-9554-A2A210CF260A}" destId="{A7B70DBE-8AE4-4BEA-8E1D-ED926C944568}" srcOrd="4" destOrd="0" parTransId="{7BC619A9-938B-4AC4-9A27-86382E5A0A3D}" sibTransId="{6B1AFC6F-9B2E-4F41-944D-CA069FADA2C1}"/>
    <dgm:cxn modelId="{D0D60D30-8D48-4060-BBE4-E6C36D69AA48}" type="presOf" srcId="{D333B394-983A-4500-B622-646C4833E7DC}" destId="{486FE846-526C-4922-A061-273E0739BAF6}" srcOrd="0" destOrd="0" presId="urn:microsoft.com/office/officeart/2016/7/layout/RepeatingBendingProcessNew"/>
    <dgm:cxn modelId="{6FA4553E-345E-447F-B717-3D3F21FCDBB5}" type="presOf" srcId="{6B1AFC6F-9B2E-4F41-944D-CA069FADA2C1}" destId="{157B9171-E2A5-44AF-9EEE-2D3DA420F972}" srcOrd="1" destOrd="0" presId="urn:microsoft.com/office/officeart/2016/7/layout/RepeatingBendingProcessNew"/>
    <dgm:cxn modelId="{1FDBFD5F-16AD-45EC-8E72-836856F222D5}" type="presOf" srcId="{D8442795-8DF2-4794-9554-A2A210CF260A}" destId="{2A648ACF-7A5A-44EE-9754-F966A80AD8FB}" srcOrd="0" destOrd="0" presId="urn:microsoft.com/office/officeart/2016/7/layout/RepeatingBendingProcessNew"/>
    <dgm:cxn modelId="{A51E8447-6D72-4415-8367-9D9F9FC19972}" type="presOf" srcId="{2C1BBDB5-246A-4B96-9575-785B5F66C039}" destId="{F98DCF1A-1DF8-41F9-9F6A-8BAA4A3D586B}" srcOrd="0" destOrd="0" presId="urn:microsoft.com/office/officeart/2016/7/layout/RepeatingBendingProcessNew"/>
    <dgm:cxn modelId="{F9C38D52-4FFC-4779-AC93-F1E79A04C629}" type="presOf" srcId="{D8CDFA7A-4B47-43A6-B446-43B2E9FBBE90}" destId="{EB1533B3-E6A9-4AED-B4F9-340DB04E10F3}" srcOrd="1" destOrd="0" presId="urn:microsoft.com/office/officeart/2016/7/layout/RepeatingBendingProcessNew"/>
    <dgm:cxn modelId="{63690D77-A471-48BD-9C36-16A5120DE40C}" srcId="{D8442795-8DF2-4794-9554-A2A210CF260A}" destId="{E61DF268-5872-4378-9F5E-2BFB8ACE3B44}" srcOrd="6" destOrd="0" parTransId="{EC8EE9EC-E202-4E1C-B06E-2CA42DF6FE36}" sibTransId="{EC047D64-00A7-496D-B066-BF7BAEF92780}"/>
    <dgm:cxn modelId="{FC10F783-F11C-4B59-BCE7-A146C9AED51D}" type="presOf" srcId="{2B8DDF83-AA3A-4B57-9ACD-AD2B0B01322B}" destId="{66F02FF7-C531-454B-863A-80A0A3C14979}" srcOrd="0" destOrd="0" presId="urn:microsoft.com/office/officeart/2016/7/layout/RepeatingBendingProcessNew"/>
    <dgm:cxn modelId="{C40C7684-318D-481E-BAA1-4C19F12F6252}" type="presOf" srcId="{AF1FCCA7-C7CE-4C3F-843F-7086E0DC60E7}" destId="{F367A69E-4410-4061-91B1-FEC6493A1D12}" srcOrd="0" destOrd="0" presId="urn:microsoft.com/office/officeart/2016/7/layout/RepeatingBendingProcessNew"/>
    <dgm:cxn modelId="{B2752F88-2191-4674-A820-7AABBED5B5BE}" type="presOf" srcId="{A12BE192-72A3-46C0-9E8F-A1FD24704998}" destId="{956DCAA0-1B67-404A-90EC-E6B83A7E5C19}" srcOrd="0" destOrd="0" presId="urn:microsoft.com/office/officeart/2016/7/layout/RepeatingBendingProcessNew"/>
    <dgm:cxn modelId="{7905B288-0173-438F-95BC-BE6763BFA74B}" type="presOf" srcId="{D5CC0870-9E42-49B2-8D9C-9AE6D8638DAD}" destId="{C648D2AC-3CC2-42E8-9B2C-21A1F8DA3136}" srcOrd="1" destOrd="0" presId="urn:microsoft.com/office/officeart/2016/7/layout/RepeatingBendingProcessNew"/>
    <dgm:cxn modelId="{4548BF96-F536-48C5-8E7D-530344BFD3BE}" srcId="{D8442795-8DF2-4794-9554-A2A210CF260A}" destId="{A12BE192-72A3-46C0-9E8F-A1FD24704998}" srcOrd="3" destOrd="0" parTransId="{B218D957-EE97-4DA9-B683-D6B1C21196C1}" sibTransId="{D333B394-983A-4500-B622-646C4833E7DC}"/>
    <dgm:cxn modelId="{638BD396-D18A-4187-9CDF-0107281418EB}" type="presOf" srcId="{D8CDFA7A-4B47-43A6-B446-43B2E9FBBE90}" destId="{70251CFB-941C-45D5-A63B-8D32306A4012}" srcOrd="0" destOrd="0" presId="urn:microsoft.com/office/officeart/2016/7/layout/RepeatingBendingProcessNew"/>
    <dgm:cxn modelId="{CB911197-4F66-4A28-802E-D31E64B4CDC7}" srcId="{D8442795-8DF2-4794-9554-A2A210CF260A}" destId="{C914EF50-8BDF-4810-BDFC-5F6889E4284D}" srcOrd="8" destOrd="0" parTransId="{79F9606F-E095-4A79-8C5A-EFF3E48471E8}" sibTransId="{2796123D-DEA9-409C-8655-E7510927C863}"/>
    <dgm:cxn modelId="{5CF48C9D-FAD2-40F9-96AE-83AE2E71358B}" srcId="{D8442795-8DF2-4794-9554-A2A210CF260A}" destId="{AF1FCCA7-C7CE-4C3F-843F-7086E0DC60E7}" srcOrd="5" destOrd="0" parTransId="{6559A5F4-8749-45A2-BEE9-ED3EDCFF2729}" sibTransId="{D8CDFA7A-4B47-43A6-B446-43B2E9FBBE90}"/>
    <dgm:cxn modelId="{CC61C0A2-2CE5-4A70-87DB-A539BD091E0A}" type="presOf" srcId="{A7B70DBE-8AE4-4BEA-8E1D-ED926C944568}" destId="{4FB4CF0C-507F-4C1D-9D4D-9D4639E28FB5}" srcOrd="0" destOrd="0" presId="urn:microsoft.com/office/officeart/2016/7/layout/RepeatingBendingProcessNew"/>
    <dgm:cxn modelId="{545FBAA8-8A3E-4701-9841-09CFCDE25F86}" type="presOf" srcId="{0D3304B4-3EA0-4B2D-A46E-2C8DEC206EF6}" destId="{14EE5186-E964-4091-9FDC-AF49AD894DEF}" srcOrd="1" destOrd="0" presId="urn:microsoft.com/office/officeart/2016/7/layout/RepeatingBendingProcessNew"/>
    <dgm:cxn modelId="{E6C65EC5-538B-4B1F-893C-89D71EA071FA}" type="presOf" srcId="{2C1BBDB5-246A-4B96-9575-785B5F66C039}" destId="{B7BF9218-B4B7-44A1-86D1-22243A38C739}" srcOrd="1" destOrd="0" presId="urn:microsoft.com/office/officeart/2016/7/layout/RepeatingBendingProcessNew"/>
    <dgm:cxn modelId="{1BB258C6-F5EA-45A1-B189-3C41B841AA6A}" type="presOf" srcId="{6B1AFC6F-9B2E-4F41-944D-CA069FADA2C1}" destId="{0E3C2129-26CC-45AB-A777-4BF20E3F49C9}" srcOrd="0" destOrd="0" presId="urn:microsoft.com/office/officeart/2016/7/layout/RepeatingBendingProcessNew"/>
    <dgm:cxn modelId="{1B8462E7-EC1C-4484-8C47-09FE0781B1E0}" type="presOf" srcId="{0D3304B4-3EA0-4B2D-A46E-2C8DEC206EF6}" destId="{D7BA2EDB-3D1A-46FF-90E6-C3A51F8AE89A}" srcOrd="0" destOrd="0" presId="urn:microsoft.com/office/officeart/2016/7/layout/RepeatingBendingProcessNew"/>
    <dgm:cxn modelId="{63FD22E8-24F7-4841-9389-8ED3DE3C29B0}" type="presOf" srcId="{798C492A-6ACD-4597-B694-4C7D0B1F5503}" destId="{0AA128E5-3B0E-427D-BDE4-71AF7BBCA167}" srcOrd="0" destOrd="0" presId="urn:microsoft.com/office/officeart/2016/7/layout/RepeatingBendingProcessNew"/>
    <dgm:cxn modelId="{CB51B1EE-8CEC-4B88-AB7A-4DF8C4F7EC6C}" type="presOf" srcId="{B5602870-A615-4B5C-85F1-F31189AA7259}" destId="{FC744725-AACC-4C1D-A17E-E98CE1A7E3DD}" srcOrd="0" destOrd="0" presId="urn:microsoft.com/office/officeart/2016/7/layout/RepeatingBendingProcessNew"/>
    <dgm:cxn modelId="{94E644EF-5BA2-42A1-BBAC-DE0597C5896E}" srcId="{D8442795-8DF2-4794-9554-A2A210CF260A}" destId="{2B8DDF83-AA3A-4B57-9ACD-AD2B0B01322B}" srcOrd="2" destOrd="0" parTransId="{D1E81064-04C6-436F-B4DD-7FF0D8656DCB}" sibTransId="{0D3304B4-3EA0-4B2D-A46E-2C8DEC206EF6}"/>
    <dgm:cxn modelId="{E364AAEF-CFD8-492D-BC63-B83F0B57DAD3}" type="presOf" srcId="{D4424A61-52FC-411A-AF9B-B86867622B45}" destId="{C8013FCA-BAD1-4E98-9FE8-DDAC5120C1A3}" srcOrd="0" destOrd="0" presId="urn:microsoft.com/office/officeart/2016/7/layout/RepeatingBendingProcessNew"/>
    <dgm:cxn modelId="{926C7EF0-9C48-4945-B057-A5FD27EA3095}" srcId="{D8442795-8DF2-4794-9554-A2A210CF260A}" destId="{D4424A61-52FC-411A-AF9B-B86867622B45}" srcOrd="1" destOrd="0" parTransId="{4BEDF372-13E4-4A02-B4C3-C89BA97F1456}" sibTransId="{D5CC0870-9E42-49B2-8D9C-9AE6D8638DAD}"/>
    <dgm:cxn modelId="{D8B3E0F4-7B70-4180-8EF9-8A721FC9C8BB}" srcId="{D8442795-8DF2-4794-9554-A2A210CF260A}" destId="{798C492A-6ACD-4597-B694-4C7D0B1F5503}" srcOrd="0" destOrd="0" parTransId="{9D0B41C5-58AE-4DC2-A92A-89CDB420F2F1}" sibTransId="{2C1BBDB5-246A-4B96-9575-785B5F66C039}"/>
    <dgm:cxn modelId="{522E38FB-3BD2-439E-9D2F-24DD6662F9AB}" type="presOf" srcId="{EC047D64-00A7-496D-B066-BF7BAEF92780}" destId="{828DC667-48DF-45FC-B099-3E8998A26BD0}" srcOrd="1" destOrd="0" presId="urn:microsoft.com/office/officeart/2016/7/layout/RepeatingBendingProcessNew"/>
    <dgm:cxn modelId="{DFC3D75D-44A6-46A1-A0DA-2D3E73DA5213}" type="presParOf" srcId="{2A648ACF-7A5A-44EE-9754-F966A80AD8FB}" destId="{0AA128E5-3B0E-427D-BDE4-71AF7BBCA167}" srcOrd="0" destOrd="0" presId="urn:microsoft.com/office/officeart/2016/7/layout/RepeatingBendingProcessNew"/>
    <dgm:cxn modelId="{BA176069-D499-4FCE-8DE5-3E0B8B495D37}" type="presParOf" srcId="{2A648ACF-7A5A-44EE-9754-F966A80AD8FB}" destId="{F98DCF1A-1DF8-41F9-9F6A-8BAA4A3D586B}" srcOrd="1" destOrd="0" presId="urn:microsoft.com/office/officeart/2016/7/layout/RepeatingBendingProcessNew"/>
    <dgm:cxn modelId="{C73EE322-2292-40BB-8EC5-61AA93D5D0A5}" type="presParOf" srcId="{F98DCF1A-1DF8-41F9-9F6A-8BAA4A3D586B}" destId="{B7BF9218-B4B7-44A1-86D1-22243A38C739}" srcOrd="0" destOrd="0" presId="urn:microsoft.com/office/officeart/2016/7/layout/RepeatingBendingProcessNew"/>
    <dgm:cxn modelId="{456519F9-8FF0-4D4C-ABB7-1F2E6420B8B1}" type="presParOf" srcId="{2A648ACF-7A5A-44EE-9754-F966A80AD8FB}" destId="{C8013FCA-BAD1-4E98-9FE8-DDAC5120C1A3}" srcOrd="2" destOrd="0" presId="urn:microsoft.com/office/officeart/2016/7/layout/RepeatingBendingProcessNew"/>
    <dgm:cxn modelId="{C339C047-5FF2-4F02-BDE2-8B40424102E6}" type="presParOf" srcId="{2A648ACF-7A5A-44EE-9754-F966A80AD8FB}" destId="{D9831CA1-54E1-4D8A-98D5-A7B40017F283}" srcOrd="3" destOrd="0" presId="urn:microsoft.com/office/officeart/2016/7/layout/RepeatingBendingProcessNew"/>
    <dgm:cxn modelId="{2395748A-F803-4D11-B6ED-96F55EF2272C}" type="presParOf" srcId="{D9831CA1-54E1-4D8A-98D5-A7B40017F283}" destId="{C648D2AC-3CC2-42E8-9B2C-21A1F8DA3136}" srcOrd="0" destOrd="0" presId="urn:microsoft.com/office/officeart/2016/7/layout/RepeatingBendingProcessNew"/>
    <dgm:cxn modelId="{E005EE94-64A0-41C8-98AB-E30EC8C4F437}" type="presParOf" srcId="{2A648ACF-7A5A-44EE-9754-F966A80AD8FB}" destId="{66F02FF7-C531-454B-863A-80A0A3C14979}" srcOrd="4" destOrd="0" presId="urn:microsoft.com/office/officeart/2016/7/layout/RepeatingBendingProcessNew"/>
    <dgm:cxn modelId="{12256379-4AE5-4BFB-A19D-38ED5B3C75DF}" type="presParOf" srcId="{2A648ACF-7A5A-44EE-9754-F966A80AD8FB}" destId="{D7BA2EDB-3D1A-46FF-90E6-C3A51F8AE89A}" srcOrd="5" destOrd="0" presId="urn:microsoft.com/office/officeart/2016/7/layout/RepeatingBendingProcessNew"/>
    <dgm:cxn modelId="{65985C6C-6F3B-41B3-A3BC-C09163F220C9}" type="presParOf" srcId="{D7BA2EDB-3D1A-46FF-90E6-C3A51F8AE89A}" destId="{14EE5186-E964-4091-9FDC-AF49AD894DEF}" srcOrd="0" destOrd="0" presId="urn:microsoft.com/office/officeart/2016/7/layout/RepeatingBendingProcessNew"/>
    <dgm:cxn modelId="{9AE1304A-55D3-4839-8390-B7017D5981DA}" type="presParOf" srcId="{2A648ACF-7A5A-44EE-9754-F966A80AD8FB}" destId="{956DCAA0-1B67-404A-90EC-E6B83A7E5C19}" srcOrd="6" destOrd="0" presId="urn:microsoft.com/office/officeart/2016/7/layout/RepeatingBendingProcessNew"/>
    <dgm:cxn modelId="{196493A2-5B2B-4DFD-B1A4-C29272DAA960}" type="presParOf" srcId="{2A648ACF-7A5A-44EE-9754-F966A80AD8FB}" destId="{486FE846-526C-4922-A061-273E0739BAF6}" srcOrd="7" destOrd="0" presId="urn:microsoft.com/office/officeart/2016/7/layout/RepeatingBendingProcessNew"/>
    <dgm:cxn modelId="{C5A9E02A-C2D1-4D12-B27A-FCC3EBEF8BB2}" type="presParOf" srcId="{486FE846-526C-4922-A061-273E0739BAF6}" destId="{A125896A-6ABA-420F-9813-F24DC140B5D1}" srcOrd="0" destOrd="0" presId="urn:microsoft.com/office/officeart/2016/7/layout/RepeatingBendingProcessNew"/>
    <dgm:cxn modelId="{6B9C5CFF-542A-4802-A82C-B49227522277}" type="presParOf" srcId="{2A648ACF-7A5A-44EE-9754-F966A80AD8FB}" destId="{4FB4CF0C-507F-4C1D-9D4D-9D4639E28FB5}" srcOrd="8" destOrd="0" presId="urn:microsoft.com/office/officeart/2016/7/layout/RepeatingBendingProcessNew"/>
    <dgm:cxn modelId="{AB73324A-3F97-4B19-AB95-C6ACD2AED835}" type="presParOf" srcId="{2A648ACF-7A5A-44EE-9754-F966A80AD8FB}" destId="{0E3C2129-26CC-45AB-A777-4BF20E3F49C9}" srcOrd="9" destOrd="0" presId="urn:microsoft.com/office/officeart/2016/7/layout/RepeatingBendingProcessNew"/>
    <dgm:cxn modelId="{0E6C2E7B-F110-48EA-8C35-20CD288E58AD}" type="presParOf" srcId="{0E3C2129-26CC-45AB-A777-4BF20E3F49C9}" destId="{157B9171-E2A5-44AF-9EEE-2D3DA420F972}" srcOrd="0" destOrd="0" presId="urn:microsoft.com/office/officeart/2016/7/layout/RepeatingBendingProcessNew"/>
    <dgm:cxn modelId="{26C54913-78B4-4122-9F3A-2D46CC2520A2}" type="presParOf" srcId="{2A648ACF-7A5A-44EE-9754-F966A80AD8FB}" destId="{F367A69E-4410-4061-91B1-FEC6493A1D12}" srcOrd="10" destOrd="0" presId="urn:microsoft.com/office/officeart/2016/7/layout/RepeatingBendingProcessNew"/>
    <dgm:cxn modelId="{05EDF8F2-1EC6-4BA0-B5D0-08FFC6220391}" type="presParOf" srcId="{2A648ACF-7A5A-44EE-9754-F966A80AD8FB}" destId="{70251CFB-941C-45D5-A63B-8D32306A4012}" srcOrd="11" destOrd="0" presId="urn:microsoft.com/office/officeart/2016/7/layout/RepeatingBendingProcessNew"/>
    <dgm:cxn modelId="{2117DB7A-4D41-436D-A564-587AB2C2674E}" type="presParOf" srcId="{70251CFB-941C-45D5-A63B-8D32306A4012}" destId="{EB1533B3-E6A9-4AED-B4F9-340DB04E10F3}" srcOrd="0" destOrd="0" presId="urn:microsoft.com/office/officeart/2016/7/layout/RepeatingBendingProcessNew"/>
    <dgm:cxn modelId="{99FF9D3A-AC54-49BB-A5C2-A05475A3A64D}" type="presParOf" srcId="{2A648ACF-7A5A-44EE-9754-F966A80AD8FB}" destId="{17A17F07-345F-4226-A518-CEB6B13C36EA}" srcOrd="12" destOrd="0" presId="urn:microsoft.com/office/officeart/2016/7/layout/RepeatingBendingProcessNew"/>
    <dgm:cxn modelId="{68DD30C1-DC73-4DFB-92F0-094410EE4B1F}" type="presParOf" srcId="{2A648ACF-7A5A-44EE-9754-F966A80AD8FB}" destId="{1F62133F-9AE1-4765-9389-F4325CEC2836}" srcOrd="13" destOrd="0" presId="urn:microsoft.com/office/officeart/2016/7/layout/RepeatingBendingProcessNew"/>
    <dgm:cxn modelId="{D5A9D6CA-4D20-45F7-B132-F5D2530235EA}" type="presParOf" srcId="{1F62133F-9AE1-4765-9389-F4325CEC2836}" destId="{828DC667-48DF-45FC-B099-3E8998A26BD0}" srcOrd="0" destOrd="0" presId="urn:microsoft.com/office/officeart/2016/7/layout/RepeatingBendingProcessNew"/>
    <dgm:cxn modelId="{8E33FD70-F599-4FA9-A8F7-ABDC063F4E4C}" type="presParOf" srcId="{2A648ACF-7A5A-44EE-9754-F966A80AD8FB}" destId="{FC744725-AACC-4C1D-A17E-E98CE1A7E3DD}" srcOrd="14" destOrd="0" presId="urn:microsoft.com/office/officeart/2016/7/layout/RepeatingBendingProcessNew"/>
    <dgm:cxn modelId="{D23B36C6-4DC2-45C7-86BA-65F210849F7B}" type="presParOf" srcId="{2A648ACF-7A5A-44EE-9754-F966A80AD8FB}" destId="{BA28B0AA-A615-4B3D-80C9-B4FC6F5115D1}" srcOrd="15" destOrd="0" presId="urn:microsoft.com/office/officeart/2016/7/layout/RepeatingBendingProcessNew"/>
    <dgm:cxn modelId="{6897F098-7C28-44EC-8ACB-A5CD6AA748AF}" type="presParOf" srcId="{BA28B0AA-A615-4B3D-80C9-B4FC6F5115D1}" destId="{56EC4D2C-11F9-4994-9D82-88397F827129}" srcOrd="0" destOrd="0" presId="urn:microsoft.com/office/officeart/2016/7/layout/RepeatingBendingProcessNew"/>
    <dgm:cxn modelId="{E0AFAE5E-F386-4D7F-945D-AA54DEDFF763}" type="presParOf" srcId="{2A648ACF-7A5A-44EE-9754-F966A80AD8FB}" destId="{1D878FC8-1FD6-49F1-B57B-DE2AB9D2846D}" srcOrd="16"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8DCF1A-1DF8-41F9-9F6A-8BAA4A3D586B}">
      <dsp:nvSpPr>
        <dsp:cNvPr id="0" name=""/>
        <dsp:cNvSpPr/>
      </dsp:nvSpPr>
      <dsp:spPr>
        <a:xfrm>
          <a:off x="1778971" y="1192510"/>
          <a:ext cx="377418" cy="91440"/>
        </a:xfrm>
        <a:custGeom>
          <a:avLst/>
          <a:gdLst/>
          <a:ahLst/>
          <a:cxnLst/>
          <a:rect l="0" t="0" r="0" b="0"/>
          <a:pathLst>
            <a:path>
              <a:moveTo>
                <a:pt x="0" y="45720"/>
              </a:moveTo>
              <a:lnTo>
                <a:pt x="377418" y="45720"/>
              </a:lnTo>
            </a:path>
          </a:pathLst>
        </a:custGeom>
        <a:noFill/>
        <a:ln w="1270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957480" y="1236190"/>
        <a:ext cx="20400" cy="4080"/>
      </dsp:txXfrm>
    </dsp:sp>
    <dsp:sp modelId="{0AA128E5-3B0E-427D-BDE4-71AF7BBCA167}">
      <dsp:nvSpPr>
        <dsp:cNvPr id="0" name=""/>
        <dsp:cNvSpPr/>
      </dsp:nvSpPr>
      <dsp:spPr>
        <a:xfrm>
          <a:off x="6777" y="706032"/>
          <a:ext cx="1773994" cy="1064396"/>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927" tIns="91245" rIns="86927" bIns="91245" numCol="1" spcCol="1270" anchor="ctr" anchorCtr="0">
          <a:noAutofit/>
        </a:bodyPr>
        <a:lstStyle/>
        <a:p>
          <a:pPr marL="0" lvl="0" indent="0" algn="ctr" defTabSz="933450">
            <a:lnSpc>
              <a:spcPct val="90000"/>
            </a:lnSpc>
            <a:spcBef>
              <a:spcPct val="0"/>
            </a:spcBef>
            <a:spcAft>
              <a:spcPct val="35000"/>
            </a:spcAft>
            <a:buNone/>
          </a:pPr>
          <a:r>
            <a:rPr lang="en-CA" sz="2100" kern="1200" dirty="0"/>
            <a:t>Council Review</a:t>
          </a:r>
        </a:p>
      </dsp:txBody>
      <dsp:txXfrm>
        <a:off x="6777" y="706032"/>
        <a:ext cx="1773994" cy="1064396"/>
      </dsp:txXfrm>
    </dsp:sp>
    <dsp:sp modelId="{D9831CA1-54E1-4D8A-98D5-A7B40017F283}">
      <dsp:nvSpPr>
        <dsp:cNvPr id="0" name=""/>
        <dsp:cNvSpPr/>
      </dsp:nvSpPr>
      <dsp:spPr>
        <a:xfrm>
          <a:off x="3960984" y="1192510"/>
          <a:ext cx="377418" cy="91440"/>
        </a:xfrm>
        <a:custGeom>
          <a:avLst/>
          <a:gdLst/>
          <a:ahLst/>
          <a:cxnLst/>
          <a:rect l="0" t="0" r="0" b="0"/>
          <a:pathLst>
            <a:path>
              <a:moveTo>
                <a:pt x="0" y="45720"/>
              </a:moveTo>
              <a:lnTo>
                <a:pt x="377418" y="45720"/>
              </a:lnTo>
            </a:path>
          </a:pathLst>
        </a:custGeom>
        <a:noFill/>
        <a:ln w="12700" cap="flat" cmpd="sng" algn="ctr">
          <a:solidFill>
            <a:schemeClr val="accent2">
              <a:hueOff val="920516"/>
              <a:satOff val="-2642"/>
              <a:lumOff val="-423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139493" y="1236190"/>
        <a:ext cx="20400" cy="4080"/>
      </dsp:txXfrm>
    </dsp:sp>
    <dsp:sp modelId="{C8013FCA-BAD1-4E98-9FE8-DDAC5120C1A3}">
      <dsp:nvSpPr>
        <dsp:cNvPr id="0" name=""/>
        <dsp:cNvSpPr/>
      </dsp:nvSpPr>
      <dsp:spPr>
        <a:xfrm>
          <a:off x="2188790" y="706032"/>
          <a:ext cx="1773994" cy="1064396"/>
        </a:xfrm>
        <a:prstGeom prst="rect">
          <a:avLst/>
        </a:prstGeom>
        <a:solidFill>
          <a:schemeClr val="accent2">
            <a:hueOff val="805452"/>
            <a:satOff val="-2312"/>
            <a:lumOff val="-370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927" tIns="91245" rIns="86927" bIns="91245" numCol="1" spcCol="1270" anchor="ctr" anchorCtr="0">
          <a:noAutofit/>
        </a:bodyPr>
        <a:lstStyle/>
        <a:p>
          <a:pPr marL="0" lvl="0" indent="0" algn="ctr" defTabSz="933450">
            <a:lnSpc>
              <a:spcPct val="90000"/>
            </a:lnSpc>
            <a:spcBef>
              <a:spcPct val="0"/>
            </a:spcBef>
            <a:spcAft>
              <a:spcPct val="35000"/>
            </a:spcAft>
            <a:buNone/>
          </a:pPr>
          <a:r>
            <a:rPr lang="en-CA" sz="2100" kern="1200" dirty="0"/>
            <a:t>Member Engagement </a:t>
          </a:r>
        </a:p>
      </dsp:txBody>
      <dsp:txXfrm>
        <a:off x="2188790" y="706032"/>
        <a:ext cx="1773994" cy="1064396"/>
      </dsp:txXfrm>
    </dsp:sp>
    <dsp:sp modelId="{D7BA2EDB-3D1A-46FF-90E6-C3A51F8AE89A}">
      <dsp:nvSpPr>
        <dsp:cNvPr id="0" name=""/>
        <dsp:cNvSpPr/>
      </dsp:nvSpPr>
      <dsp:spPr>
        <a:xfrm>
          <a:off x="6142997" y="1192510"/>
          <a:ext cx="377418" cy="91440"/>
        </a:xfrm>
        <a:custGeom>
          <a:avLst/>
          <a:gdLst/>
          <a:ahLst/>
          <a:cxnLst/>
          <a:rect l="0" t="0" r="0" b="0"/>
          <a:pathLst>
            <a:path>
              <a:moveTo>
                <a:pt x="0" y="45720"/>
              </a:moveTo>
              <a:lnTo>
                <a:pt x="377418" y="45720"/>
              </a:lnTo>
            </a:path>
          </a:pathLst>
        </a:custGeom>
        <a:noFill/>
        <a:ln w="12700" cap="flat" cmpd="sng" algn="ctr">
          <a:solidFill>
            <a:schemeClr val="accent2">
              <a:hueOff val="1841033"/>
              <a:satOff val="-5284"/>
              <a:lumOff val="-846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321505" y="1236190"/>
        <a:ext cx="20400" cy="4080"/>
      </dsp:txXfrm>
    </dsp:sp>
    <dsp:sp modelId="{66F02FF7-C531-454B-863A-80A0A3C14979}">
      <dsp:nvSpPr>
        <dsp:cNvPr id="0" name=""/>
        <dsp:cNvSpPr/>
      </dsp:nvSpPr>
      <dsp:spPr>
        <a:xfrm>
          <a:off x="4370802" y="706032"/>
          <a:ext cx="1773994" cy="1064396"/>
        </a:xfrm>
        <a:prstGeom prst="rect">
          <a:avLst/>
        </a:prstGeom>
        <a:solidFill>
          <a:schemeClr val="accent2">
            <a:hueOff val="1610903"/>
            <a:satOff val="-4623"/>
            <a:lumOff val="-740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927" tIns="91245" rIns="86927" bIns="91245" numCol="1" spcCol="1270" anchor="ctr" anchorCtr="0">
          <a:noAutofit/>
        </a:bodyPr>
        <a:lstStyle/>
        <a:p>
          <a:pPr marL="0" lvl="0" indent="0" algn="ctr" defTabSz="933450">
            <a:lnSpc>
              <a:spcPct val="90000"/>
            </a:lnSpc>
            <a:spcBef>
              <a:spcPct val="0"/>
            </a:spcBef>
            <a:spcAft>
              <a:spcPct val="35000"/>
            </a:spcAft>
            <a:buNone/>
          </a:pPr>
          <a:r>
            <a:rPr lang="en-CA" sz="2100" kern="1200" dirty="0"/>
            <a:t>Final Draft</a:t>
          </a:r>
        </a:p>
      </dsp:txBody>
      <dsp:txXfrm>
        <a:off x="4370802" y="706032"/>
        <a:ext cx="1773994" cy="1064396"/>
      </dsp:txXfrm>
    </dsp:sp>
    <dsp:sp modelId="{486FE846-526C-4922-A061-273E0739BAF6}">
      <dsp:nvSpPr>
        <dsp:cNvPr id="0" name=""/>
        <dsp:cNvSpPr/>
      </dsp:nvSpPr>
      <dsp:spPr>
        <a:xfrm>
          <a:off x="8325009" y="1192510"/>
          <a:ext cx="377418" cy="91440"/>
        </a:xfrm>
        <a:custGeom>
          <a:avLst/>
          <a:gdLst/>
          <a:ahLst/>
          <a:cxnLst/>
          <a:rect l="0" t="0" r="0" b="0"/>
          <a:pathLst>
            <a:path>
              <a:moveTo>
                <a:pt x="0" y="45720"/>
              </a:moveTo>
              <a:lnTo>
                <a:pt x="377418" y="45720"/>
              </a:lnTo>
            </a:path>
          </a:pathLst>
        </a:custGeom>
        <a:noFill/>
        <a:ln w="12700" cap="flat" cmpd="sng" algn="ctr">
          <a:solidFill>
            <a:schemeClr val="accent2">
              <a:hueOff val="2761549"/>
              <a:satOff val="-7926"/>
              <a:lumOff val="-1269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8503518" y="1236190"/>
        <a:ext cx="20400" cy="4080"/>
      </dsp:txXfrm>
    </dsp:sp>
    <dsp:sp modelId="{956DCAA0-1B67-404A-90EC-E6B83A7E5C19}">
      <dsp:nvSpPr>
        <dsp:cNvPr id="0" name=""/>
        <dsp:cNvSpPr/>
      </dsp:nvSpPr>
      <dsp:spPr>
        <a:xfrm>
          <a:off x="6552815" y="706032"/>
          <a:ext cx="1773994" cy="1064396"/>
        </a:xfrm>
        <a:prstGeom prst="rect">
          <a:avLst/>
        </a:prstGeom>
        <a:solidFill>
          <a:schemeClr val="accent2">
            <a:hueOff val="2416355"/>
            <a:satOff val="-6935"/>
            <a:lumOff val="-1110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927" tIns="91245" rIns="86927" bIns="91245" numCol="1" spcCol="1270" anchor="ctr" anchorCtr="0">
          <a:noAutofit/>
        </a:bodyPr>
        <a:lstStyle/>
        <a:p>
          <a:pPr marL="0" lvl="0" indent="0" algn="ctr" defTabSz="933450">
            <a:lnSpc>
              <a:spcPct val="90000"/>
            </a:lnSpc>
            <a:spcBef>
              <a:spcPct val="0"/>
            </a:spcBef>
            <a:spcAft>
              <a:spcPct val="35000"/>
            </a:spcAft>
            <a:buNone/>
          </a:pPr>
          <a:r>
            <a:rPr lang="en-CA" sz="2100" kern="1200" dirty="0"/>
            <a:t>Membership Vote</a:t>
          </a:r>
        </a:p>
      </dsp:txBody>
      <dsp:txXfrm>
        <a:off x="6552815" y="706032"/>
        <a:ext cx="1773994" cy="1064396"/>
      </dsp:txXfrm>
    </dsp:sp>
    <dsp:sp modelId="{0E3C2129-26CC-45AB-A777-4BF20E3F49C9}">
      <dsp:nvSpPr>
        <dsp:cNvPr id="0" name=""/>
        <dsp:cNvSpPr/>
      </dsp:nvSpPr>
      <dsp:spPr>
        <a:xfrm>
          <a:off x="893774" y="1768628"/>
          <a:ext cx="8728050" cy="377418"/>
        </a:xfrm>
        <a:custGeom>
          <a:avLst/>
          <a:gdLst/>
          <a:ahLst/>
          <a:cxnLst/>
          <a:rect l="0" t="0" r="0" b="0"/>
          <a:pathLst>
            <a:path>
              <a:moveTo>
                <a:pt x="8728050" y="0"/>
              </a:moveTo>
              <a:lnTo>
                <a:pt x="8728050" y="205809"/>
              </a:lnTo>
              <a:lnTo>
                <a:pt x="0" y="205809"/>
              </a:lnTo>
              <a:lnTo>
                <a:pt x="0" y="377418"/>
              </a:lnTo>
            </a:path>
          </a:pathLst>
        </a:custGeom>
        <a:noFill/>
        <a:ln w="12700" cap="flat" cmpd="sng" algn="ctr">
          <a:solidFill>
            <a:schemeClr val="accent2">
              <a:hueOff val="3682065"/>
              <a:satOff val="-10567"/>
              <a:lumOff val="-16919"/>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039360" y="1955297"/>
        <a:ext cx="436879" cy="4080"/>
      </dsp:txXfrm>
    </dsp:sp>
    <dsp:sp modelId="{4FB4CF0C-507F-4C1D-9D4D-9D4639E28FB5}">
      <dsp:nvSpPr>
        <dsp:cNvPr id="0" name=""/>
        <dsp:cNvSpPr/>
      </dsp:nvSpPr>
      <dsp:spPr>
        <a:xfrm>
          <a:off x="8734828" y="706032"/>
          <a:ext cx="1773994" cy="1064396"/>
        </a:xfrm>
        <a:prstGeom prst="rec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927" tIns="91245" rIns="86927" bIns="91245" numCol="1" spcCol="1270" anchor="ctr" anchorCtr="0">
          <a:noAutofit/>
        </a:bodyPr>
        <a:lstStyle/>
        <a:p>
          <a:pPr marL="0" lvl="0" indent="0" algn="ctr" defTabSz="933450">
            <a:lnSpc>
              <a:spcPct val="90000"/>
            </a:lnSpc>
            <a:spcBef>
              <a:spcPct val="0"/>
            </a:spcBef>
            <a:spcAft>
              <a:spcPct val="35000"/>
            </a:spcAft>
            <a:buNone/>
          </a:pPr>
          <a:r>
            <a:rPr lang="en-CA" sz="2100" kern="1200" dirty="0"/>
            <a:t>Land Code Enacted</a:t>
          </a:r>
        </a:p>
      </dsp:txBody>
      <dsp:txXfrm>
        <a:off x="8734828" y="706032"/>
        <a:ext cx="1773994" cy="1064396"/>
      </dsp:txXfrm>
    </dsp:sp>
    <dsp:sp modelId="{70251CFB-941C-45D5-A63B-8D32306A4012}">
      <dsp:nvSpPr>
        <dsp:cNvPr id="0" name=""/>
        <dsp:cNvSpPr/>
      </dsp:nvSpPr>
      <dsp:spPr>
        <a:xfrm>
          <a:off x="1778971" y="2664925"/>
          <a:ext cx="377418" cy="91440"/>
        </a:xfrm>
        <a:custGeom>
          <a:avLst/>
          <a:gdLst/>
          <a:ahLst/>
          <a:cxnLst/>
          <a:rect l="0" t="0" r="0" b="0"/>
          <a:pathLst>
            <a:path>
              <a:moveTo>
                <a:pt x="0" y="45720"/>
              </a:moveTo>
              <a:lnTo>
                <a:pt x="377418" y="45720"/>
              </a:lnTo>
            </a:path>
          </a:pathLst>
        </a:custGeom>
        <a:noFill/>
        <a:ln w="12700" cap="flat" cmpd="sng" algn="ctr">
          <a:solidFill>
            <a:schemeClr val="accent2">
              <a:hueOff val="4602581"/>
              <a:satOff val="-13209"/>
              <a:lumOff val="-21149"/>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957480" y="2708605"/>
        <a:ext cx="20400" cy="4080"/>
      </dsp:txXfrm>
    </dsp:sp>
    <dsp:sp modelId="{F367A69E-4410-4061-91B1-FEC6493A1D12}">
      <dsp:nvSpPr>
        <dsp:cNvPr id="0" name=""/>
        <dsp:cNvSpPr/>
      </dsp:nvSpPr>
      <dsp:spPr>
        <a:xfrm>
          <a:off x="6777" y="2178447"/>
          <a:ext cx="1773994" cy="1064396"/>
        </a:xfrm>
        <a:prstGeom prst="rect">
          <a:avLst/>
        </a:prstGeom>
        <a:solidFill>
          <a:schemeClr val="accent2">
            <a:hueOff val="4027259"/>
            <a:satOff val="-11558"/>
            <a:lumOff val="-18506"/>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927" tIns="91245" rIns="86927" bIns="91245" numCol="1" spcCol="1270" anchor="ctr" anchorCtr="0">
          <a:noAutofit/>
        </a:bodyPr>
        <a:lstStyle/>
        <a:p>
          <a:pPr marL="0" lvl="0" indent="0" algn="ctr" defTabSz="933450">
            <a:lnSpc>
              <a:spcPct val="90000"/>
            </a:lnSpc>
            <a:spcBef>
              <a:spcPct val="0"/>
            </a:spcBef>
            <a:spcAft>
              <a:spcPct val="35000"/>
            </a:spcAft>
            <a:buNone/>
          </a:pPr>
          <a:r>
            <a:rPr lang="en-CA" sz="2100" kern="1200" dirty="0"/>
            <a:t>Allotment Law</a:t>
          </a:r>
        </a:p>
      </dsp:txBody>
      <dsp:txXfrm>
        <a:off x="6777" y="2178447"/>
        <a:ext cx="1773994" cy="1064396"/>
      </dsp:txXfrm>
    </dsp:sp>
    <dsp:sp modelId="{1F62133F-9AE1-4765-9389-F4325CEC2836}">
      <dsp:nvSpPr>
        <dsp:cNvPr id="0" name=""/>
        <dsp:cNvSpPr/>
      </dsp:nvSpPr>
      <dsp:spPr>
        <a:xfrm>
          <a:off x="3960984" y="2664925"/>
          <a:ext cx="377418" cy="91440"/>
        </a:xfrm>
        <a:custGeom>
          <a:avLst/>
          <a:gdLst/>
          <a:ahLst/>
          <a:cxnLst/>
          <a:rect l="0" t="0" r="0" b="0"/>
          <a:pathLst>
            <a:path>
              <a:moveTo>
                <a:pt x="0" y="45720"/>
              </a:moveTo>
              <a:lnTo>
                <a:pt x="377418" y="45720"/>
              </a:lnTo>
            </a:path>
          </a:pathLst>
        </a:custGeom>
        <a:noFill/>
        <a:ln w="12700" cap="flat" cmpd="sng" algn="ctr">
          <a:solidFill>
            <a:schemeClr val="accent2">
              <a:hueOff val="5523098"/>
              <a:satOff val="-15851"/>
              <a:lumOff val="-25379"/>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139493" y="2708605"/>
        <a:ext cx="20400" cy="4080"/>
      </dsp:txXfrm>
    </dsp:sp>
    <dsp:sp modelId="{17A17F07-345F-4226-A518-CEB6B13C36EA}">
      <dsp:nvSpPr>
        <dsp:cNvPr id="0" name=""/>
        <dsp:cNvSpPr/>
      </dsp:nvSpPr>
      <dsp:spPr>
        <a:xfrm>
          <a:off x="2188790" y="2178447"/>
          <a:ext cx="1773994" cy="1064396"/>
        </a:xfrm>
        <a:prstGeom prst="rect">
          <a:avLst/>
        </a:prstGeom>
        <a:solidFill>
          <a:schemeClr val="accent2">
            <a:hueOff val="4832710"/>
            <a:satOff val="-13870"/>
            <a:lumOff val="-2220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927" tIns="91245" rIns="86927" bIns="91245" numCol="1" spcCol="1270" anchor="ctr" anchorCtr="0">
          <a:noAutofit/>
        </a:bodyPr>
        <a:lstStyle/>
        <a:p>
          <a:pPr marL="0" lvl="0" indent="0" algn="ctr" defTabSz="933450">
            <a:lnSpc>
              <a:spcPct val="90000"/>
            </a:lnSpc>
            <a:spcBef>
              <a:spcPct val="0"/>
            </a:spcBef>
            <a:spcAft>
              <a:spcPct val="35000"/>
            </a:spcAft>
            <a:buNone/>
          </a:pPr>
          <a:r>
            <a:rPr lang="en-CA" sz="2100" kern="1200" dirty="0"/>
            <a:t>MRP Law</a:t>
          </a:r>
        </a:p>
      </dsp:txBody>
      <dsp:txXfrm>
        <a:off x="2188790" y="2178447"/>
        <a:ext cx="1773994" cy="1064396"/>
      </dsp:txXfrm>
    </dsp:sp>
    <dsp:sp modelId="{BA28B0AA-A615-4B3D-80C9-B4FC6F5115D1}">
      <dsp:nvSpPr>
        <dsp:cNvPr id="0" name=""/>
        <dsp:cNvSpPr/>
      </dsp:nvSpPr>
      <dsp:spPr>
        <a:xfrm>
          <a:off x="6142997" y="2664925"/>
          <a:ext cx="377418" cy="91440"/>
        </a:xfrm>
        <a:custGeom>
          <a:avLst/>
          <a:gdLst/>
          <a:ahLst/>
          <a:cxnLst/>
          <a:rect l="0" t="0" r="0" b="0"/>
          <a:pathLst>
            <a:path>
              <a:moveTo>
                <a:pt x="0" y="45720"/>
              </a:moveTo>
              <a:lnTo>
                <a:pt x="377418" y="45720"/>
              </a:lnTo>
            </a:path>
          </a:pathLst>
        </a:custGeom>
        <a:noFill/>
        <a:ln w="12700" cap="flat" cmpd="sng" algn="ctr">
          <a:solidFill>
            <a:schemeClr val="accent2">
              <a:hueOff val="6443614"/>
              <a:satOff val="-18493"/>
              <a:lumOff val="-29609"/>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321505" y="2708605"/>
        <a:ext cx="20400" cy="4080"/>
      </dsp:txXfrm>
    </dsp:sp>
    <dsp:sp modelId="{FC744725-AACC-4C1D-A17E-E98CE1A7E3DD}">
      <dsp:nvSpPr>
        <dsp:cNvPr id="0" name=""/>
        <dsp:cNvSpPr/>
      </dsp:nvSpPr>
      <dsp:spPr>
        <a:xfrm>
          <a:off x="4370802" y="2178447"/>
          <a:ext cx="1773994" cy="1064396"/>
        </a:xfrm>
        <a:prstGeom prst="rect">
          <a:avLst/>
        </a:prstGeom>
        <a:solidFill>
          <a:schemeClr val="accent2">
            <a:hueOff val="5638162"/>
            <a:satOff val="-16181"/>
            <a:lumOff val="-25908"/>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927" tIns="91245" rIns="86927" bIns="91245" numCol="1" spcCol="1270" anchor="ctr" anchorCtr="0">
          <a:noAutofit/>
        </a:bodyPr>
        <a:lstStyle/>
        <a:p>
          <a:pPr marL="0" lvl="0" indent="0" algn="ctr" defTabSz="933450">
            <a:lnSpc>
              <a:spcPct val="90000"/>
            </a:lnSpc>
            <a:spcBef>
              <a:spcPct val="0"/>
            </a:spcBef>
            <a:spcAft>
              <a:spcPct val="35000"/>
            </a:spcAft>
            <a:buNone/>
          </a:pPr>
          <a:r>
            <a:rPr lang="en-CA" sz="2100" kern="1200" dirty="0"/>
            <a:t>Housing Policy</a:t>
          </a:r>
        </a:p>
      </dsp:txBody>
      <dsp:txXfrm>
        <a:off x="4370802" y="2178447"/>
        <a:ext cx="1773994" cy="1064396"/>
      </dsp:txXfrm>
    </dsp:sp>
    <dsp:sp modelId="{1D878FC8-1FD6-49F1-B57B-DE2AB9D2846D}">
      <dsp:nvSpPr>
        <dsp:cNvPr id="0" name=""/>
        <dsp:cNvSpPr/>
      </dsp:nvSpPr>
      <dsp:spPr>
        <a:xfrm>
          <a:off x="6552815" y="2178447"/>
          <a:ext cx="1773994" cy="1064396"/>
        </a:xfrm>
        <a:prstGeom prst="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927" tIns="91245" rIns="86927" bIns="91245" numCol="1" spcCol="1270" anchor="ctr" anchorCtr="0">
          <a:noAutofit/>
        </a:bodyPr>
        <a:lstStyle/>
        <a:p>
          <a:pPr marL="0" lvl="0" indent="0" algn="ctr" defTabSz="933450">
            <a:lnSpc>
              <a:spcPct val="90000"/>
            </a:lnSpc>
            <a:spcBef>
              <a:spcPct val="0"/>
            </a:spcBef>
            <a:spcAft>
              <a:spcPct val="35000"/>
            </a:spcAft>
            <a:buNone/>
          </a:pPr>
          <a:r>
            <a:rPr lang="en-CA" sz="2100" kern="1200" dirty="0"/>
            <a:t>Home Ownership Program</a:t>
          </a:r>
        </a:p>
      </dsp:txBody>
      <dsp:txXfrm>
        <a:off x="6552815" y="2178447"/>
        <a:ext cx="1773994" cy="1064396"/>
      </dsp:txXfrm>
    </dsp:sp>
  </dsp:spTree>
</dsp:drawing>
</file>

<file path=ppt/diagrams/layout1.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2C47E-D666-D02C-7C4D-4D2A6B8AFE7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8F053305-747C-8E44-EB7A-A85C9815E79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949CA5D5-BE07-C10F-E8DC-F4CF637F46E2}"/>
              </a:ext>
            </a:extLst>
          </p:cNvPr>
          <p:cNvSpPr>
            <a:spLocks noGrp="1"/>
          </p:cNvSpPr>
          <p:nvPr>
            <p:ph type="dt" sz="half" idx="10"/>
          </p:nvPr>
        </p:nvSpPr>
        <p:spPr/>
        <p:txBody>
          <a:bodyPr/>
          <a:lstStyle/>
          <a:p>
            <a:fld id="{A2CE6FF8-F8F4-4E35-ADC0-1991A92C9E32}" type="datetimeFigureOut">
              <a:rPr lang="en-CA" smtClean="0"/>
              <a:t>2026-07-22</a:t>
            </a:fld>
            <a:endParaRPr lang="en-CA"/>
          </a:p>
        </p:txBody>
      </p:sp>
      <p:sp>
        <p:nvSpPr>
          <p:cNvPr id="5" name="Footer Placeholder 4">
            <a:extLst>
              <a:ext uri="{FF2B5EF4-FFF2-40B4-BE49-F238E27FC236}">
                <a16:creationId xmlns:a16="http://schemas.microsoft.com/office/drawing/2014/main" id="{91C8D236-0554-C291-D672-CD863BDC16C8}"/>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7C00503E-9A11-4F55-4263-01E03C293015}"/>
              </a:ext>
            </a:extLst>
          </p:cNvPr>
          <p:cNvSpPr>
            <a:spLocks noGrp="1"/>
          </p:cNvSpPr>
          <p:nvPr>
            <p:ph type="sldNum" sz="quarter" idx="12"/>
          </p:nvPr>
        </p:nvSpPr>
        <p:spPr/>
        <p:txBody>
          <a:bodyPr/>
          <a:lstStyle/>
          <a:p>
            <a:fld id="{1D188B3F-BA85-4C47-8904-43CE428566D9}" type="slidenum">
              <a:rPr lang="en-CA" smtClean="0"/>
              <a:t>‹#›</a:t>
            </a:fld>
            <a:endParaRPr lang="en-CA"/>
          </a:p>
        </p:txBody>
      </p:sp>
    </p:spTree>
    <p:extLst>
      <p:ext uri="{BB962C8B-B14F-4D97-AF65-F5344CB8AC3E}">
        <p14:creationId xmlns:p14="http://schemas.microsoft.com/office/powerpoint/2010/main" val="29111642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A2E94-1B82-BEE2-A476-AF6B58DD0B72}"/>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EE092D08-5B67-3726-0D17-4B6CBE42FD5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4178603D-A2DC-F069-B6DD-4F1734D590CA}"/>
              </a:ext>
            </a:extLst>
          </p:cNvPr>
          <p:cNvSpPr>
            <a:spLocks noGrp="1"/>
          </p:cNvSpPr>
          <p:nvPr>
            <p:ph type="dt" sz="half" idx="10"/>
          </p:nvPr>
        </p:nvSpPr>
        <p:spPr/>
        <p:txBody>
          <a:bodyPr/>
          <a:lstStyle/>
          <a:p>
            <a:fld id="{A2CE6FF8-F8F4-4E35-ADC0-1991A92C9E32}" type="datetimeFigureOut">
              <a:rPr lang="en-CA" smtClean="0"/>
              <a:t>2026-07-22</a:t>
            </a:fld>
            <a:endParaRPr lang="en-CA"/>
          </a:p>
        </p:txBody>
      </p:sp>
      <p:sp>
        <p:nvSpPr>
          <p:cNvPr id="5" name="Footer Placeholder 4">
            <a:extLst>
              <a:ext uri="{FF2B5EF4-FFF2-40B4-BE49-F238E27FC236}">
                <a16:creationId xmlns:a16="http://schemas.microsoft.com/office/drawing/2014/main" id="{DF4081CF-B1B8-7D14-0550-84E454DE32DA}"/>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0609C46C-71EE-5B74-6788-7C3AF3027E76}"/>
              </a:ext>
            </a:extLst>
          </p:cNvPr>
          <p:cNvSpPr>
            <a:spLocks noGrp="1"/>
          </p:cNvSpPr>
          <p:nvPr>
            <p:ph type="sldNum" sz="quarter" idx="12"/>
          </p:nvPr>
        </p:nvSpPr>
        <p:spPr/>
        <p:txBody>
          <a:bodyPr/>
          <a:lstStyle/>
          <a:p>
            <a:fld id="{1D188B3F-BA85-4C47-8904-43CE428566D9}" type="slidenum">
              <a:rPr lang="en-CA" smtClean="0"/>
              <a:t>‹#›</a:t>
            </a:fld>
            <a:endParaRPr lang="en-CA"/>
          </a:p>
        </p:txBody>
      </p:sp>
    </p:spTree>
    <p:extLst>
      <p:ext uri="{BB962C8B-B14F-4D97-AF65-F5344CB8AC3E}">
        <p14:creationId xmlns:p14="http://schemas.microsoft.com/office/powerpoint/2010/main" val="7575170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1F06126-3E2F-3EB6-268C-D7070036C7D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46A06D60-418C-7992-B3D5-12741CA76A0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934CB280-B625-8AAA-88AF-55B4F328332A}"/>
              </a:ext>
            </a:extLst>
          </p:cNvPr>
          <p:cNvSpPr>
            <a:spLocks noGrp="1"/>
          </p:cNvSpPr>
          <p:nvPr>
            <p:ph type="dt" sz="half" idx="10"/>
          </p:nvPr>
        </p:nvSpPr>
        <p:spPr/>
        <p:txBody>
          <a:bodyPr/>
          <a:lstStyle/>
          <a:p>
            <a:fld id="{A2CE6FF8-F8F4-4E35-ADC0-1991A92C9E32}" type="datetimeFigureOut">
              <a:rPr lang="en-CA" smtClean="0"/>
              <a:t>2026-07-22</a:t>
            </a:fld>
            <a:endParaRPr lang="en-CA"/>
          </a:p>
        </p:txBody>
      </p:sp>
      <p:sp>
        <p:nvSpPr>
          <p:cNvPr id="5" name="Footer Placeholder 4">
            <a:extLst>
              <a:ext uri="{FF2B5EF4-FFF2-40B4-BE49-F238E27FC236}">
                <a16:creationId xmlns:a16="http://schemas.microsoft.com/office/drawing/2014/main" id="{6522A5B2-4040-FABB-A261-435C40E3BAB0}"/>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A924044A-64C4-63F8-53F3-7E03CB538678}"/>
              </a:ext>
            </a:extLst>
          </p:cNvPr>
          <p:cNvSpPr>
            <a:spLocks noGrp="1"/>
          </p:cNvSpPr>
          <p:nvPr>
            <p:ph type="sldNum" sz="quarter" idx="12"/>
          </p:nvPr>
        </p:nvSpPr>
        <p:spPr/>
        <p:txBody>
          <a:bodyPr/>
          <a:lstStyle/>
          <a:p>
            <a:fld id="{1D188B3F-BA85-4C47-8904-43CE428566D9}" type="slidenum">
              <a:rPr lang="en-CA" smtClean="0"/>
              <a:t>‹#›</a:t>
            </a:fld>
            <a:endParaRPr lang="en-CA"/>
          </a:p>
        </p:txBody>
      </p:sp>
    </p:spTree>
    <p:extLst>
      <p:ext uri="{BB962C8B-B14F-4D97-AF65-F5344CB8AC3E}">
        <p14:creationId xmlns:p14="http://schemas.microsoft.com/office/powerpoint/2010/main" val="16054027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09976-AC9D-0C70-A5AF-BF814FCE683B}"/>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86E74CC9-E7DA-8FBC-77A4-00C5FD9BE48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072EB416-AFC6-3EE7-06C6-A8279BA40A9C}"/>
              </a:ext>
            </a:extLst>
          </p:cNvPr>
          <p:cNvSpPr>
            <a:spLocks noGrp="1"/>
          </p:cNvSpPr>
          <p:nvPr>
            <p:ph type="dt" sz="half" idx="10"/>
          </p:nvPr>
        </p:nvSpPr>
        <p:spPr/>
        <p:txBody>
          <a:bodyPr/>
          <a:lstStyle/>
          <a:p>
            <a:fld id="{A2CE6FF8-F8F4-4E35-ADC0-1991A92C9E32}" type="datetimeFigureOut">
              <a:rPr lang="en-CA" smtClean="0"/>
              <a:t>2026-07-22</a:t>
            </a:fld>
            <a:endParaRPr lang="en-CA"/>
          </a:p>
        </p:txBody>
      </p:sp>
      <p:sp>
        <p:nvSpPr>
          <p:cNvPr id="5" name="Footer Placeholder 4">
            <a:extLst>
              <a:ext uri="{FF2B5EF4-FFF2-40B4-BE49-F238E27FC236}">
                <a16:creationId xmlns:a16="http://schemas.microsoft.com/office/drawing/2014/main" id="{FC972A8F-3D99-819A-B965-74C06086E416}"/>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FBE9BBA7-FE82-044E-C78F-EC61ED1BD002}"/>
              </a:ext>
            </a:extLst>
          </p:cNvPr>
          <p:cNvSpPr>
            <a:spLocks noGrp="1"/>
          </p:cNvSpPr>
          <p:nvPr>
            <p:ph type="sldNum" sz="quarter" idx="12"/>
          </p:nvPr>
        </p:nvSpPr>
        <p:spPr/>
        <p:txBody>
          <a:bodyPr/>
          <a:lstStyle/>
          <a:p>
            <a:fld id="{1D188B3F-BA85-4C47-8904-43CE428566D9}" type="slidenum">
              <a:rPr lang="en-CA" smtClean="0"/>
              <a:t>‹#›</a:t>
            </a:fld>
            <a:endParaRPr lang="en-CA"/>
          </a:p>
        </p:txBody>
      </p:sp>
    </p:spTree>
    <p:extLst>
      <p:ext uri="{BB962C8B-B14F-4D97-AF65-F5344CB8AC3E}">
        <p14:creationId xmlns:p14="http://schemas.microsoft.com/office/powerpoint/2010/main" val="1773932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D4EAF-2C86-13F3-EC33-269D0BEF533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25584863-F603-FA59-3D08-78A1981C206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0987E9-FA7F-4FC5-750D-225C6F2236B3}"/>
              </a:ext>
            </a:extLst>
          </p:cNvPr>
          <p:cNvSpPr>
            <a:spLocks noGrp="1"/>
          </p:cNvSpPr>
          <p:nvPr>
            <p:ph type="dt" sz="half" idx="10"/>
          </p:nvPr>
        </p:nvSpPr>
        <p:spPr/>
        <p:txBody>
          <a:bodyPr/>
          <a:lstStyle/>
          <a:p>
            <a:fld id="{A2CE6FF8-F8F4-4E35-ADC0-1991A92C9E32}" type="datetimeFigureOut">
              <a:rPr lang="en-CA" smtClean="0"/>
              <a:t>2026-07-22</a:t>
            </a:fld>
            <a:endParaRPr lang="en-CA"/>
          </a:p>
        </p:txBody>
      </p:sp>
      <p:sp>
        <p:nvSpPr>
          <p:cNvPr id="5" name="Footer Placeholder 4">
            <a:extLst>
              <a:ext uri="{FF2B5EF4-FFF2-40B4-BE49-F238E27FC236}">
                <a16:creationId xmlns:a16="http://schemas.microsoft.com/office/drawing/2014/main" id="{911590EE-AF5D-E150-C3D7-84FB62277CE6}"/>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83C6E224-BB24-AD40-3C25-8CFE74B9BB91}"/>
              </a:ext>
            </a:extLst>
          </p:cNvPr>
          <p:cNvSpPr>
            <a:spLocks noGrp="1"/>
          </p:cNvSpPr>
          <p:nvPr>
            <p:ph type="sldNum" sz="quarter" idx="12"/>
          </p:nvPr>
        </p:nvSpPr>
        <p:spPr/>
        <p:txBody>
          <a:bodyPr/>
          <a:lstStyle/>
          <a:p>
            <a:fld id="{1D188B3F-BA85-4C47-8904-43CE428566D9}" type="slidenum">
              <a:rPr lang="en-CA" smtClean="0"/>
              <a:t>‹#›</a:t>
            </a:fld>
            <a:endParaRPr lang="en-CA"/>
          </a:p>
        </p:txBody>
      </p:sp>
    </p:spTree>
    <p:extLst>
      <p:ext uri="{BB962C8B-B14F-4D97-AF65-F5344CB8AC3E}">
        <p14:creationId xmlns:p14="http://schemas.microsoft.com/office/powerpoint/2010/main" val="1532125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15A12-4410-784C-2F8E-BE8606BA09EA}"/>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A15D49FB-688A-6464-B208-E700181C116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4C1B2B82-E600-B760-A89E-8ADE2ED191D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2A22CC44-2BB6-FF46-1071-76502E575FFE}"/>
              </a:ext>
            </a:extLst>
          </p:cNvPr>
          <p:cNvSpPr>
            <a:spLocks noGrp="1"/>
          </p:cNvSpPr>
          <p:nvPr>
            <p:ph type="dt" sz="half" idx="10"/>
          </p:nvPr>
        </p:nvSpPr>
        <p:spPr/>
        <p:txBody>
          <a:bodyPr/>
          <a:lstStyle/>
          <a:p>
            <a:fld id="{A2CE6FF8-F8F4-4E35-ADC0-1991A92C9E32}" type="datetimeFigureOut">
              <a:rPr lang="en-CA" smtClean="0"/>
              <a:t>2026-07-22</a:t>
            </a:fld>
            <a:endParaRPr lang="en-CA"/>
          </a:p>
        </p:txBody>
      </p:sp>
      <p:sp>
        <p:nvSpPr>
          <p:cNvPr id="6" name="Footer Placeholder 5">
            <a:extLst>
              <a:ext uri="{FF2B5EF4-FFF2-40B4-BE49-F238E27FC236}">
                <a16:creationId xmlns:a16="http://schemas.microsoft.com/office/drawing/2014/main" id="{5C3D5AC1-4126-65B3-850C-239490D292ED}"/>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914DB612-09F7-EEC3-808C-F0ECCD92A26A}"/>
              </a:ext>
            </a:extLst>
          </p:cNvPr>
          <p:cNvSpPr>
            <a:spLocks noGrp="1"/>
          </p:cNvSpPr>
          <p:nvPr>
            <p:ph type="sldNum" sz="quarter" idx="12"/>
          </p:nvPr>
        </p:nvSpPr>
        <p:spPr/>
        <p:txBody>
          <a:bodyPr/>
          <a:lstStyle/>
          <a:p>
            <a:fld id="{1D188B3F-BA85-4C47-8904-43CE428566D9}" type="slidenum">
              <a:rPr lang="en-CA" smtClean="0"/>
              <a:t>‹#›</a:t>
            </a:fld>
            <a:endParaRPr lang="en-CA"/>
          </a:p>
        </p:txBody>
      </p:sp>
    </p:spTree>
    <p:extLst>
      <p:ext uri="{BB962C8B-B14F-4D97-AF65-F5344CB8AC3E}">
        <p14:creationId xmlns:p14="http://schemas.microsoft.com/office/powerpoint/2010/main" val="24614852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A65176-7900-3456-D385-FFEDD26E6450}"/>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770CF3CC-7EAC-6D37-ABC5-837D689E417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F25A298-0CA9-B769-7EEA-6EBE8178EBB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76FE7208-70E8-C03F-F736-B7345370390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6344854-2FA0-92EE-EAB7-6A3027E0AF5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CC9EDF47-0EE7-98C2-6F37-64BAF444FE1E}"/>
              </a:ext>
            </a:extLst>
          </p:cNvPr>
          <p:cNvSpPr>
            <a:spLocks noGrp="1"/>
          </p:cNvSpPr>
          <p:nvPr>
            <p:ph type="dt" sz="half" idx="10"/>
          </p:nvPr>
        </p:nvSpPr>
        <p:spPr/>
        <p:txBody>
          <a:bodyPr/>
          <a:lstStyle/>
          <a:p>
            <a:fld id="{A2CE6FF8-F8F4-4E35-ADC0-1991A92C9E32}" type="datetimeFigureOut">
              <a:rPr lang="en-CA" smtClean="0"/>
              <a:t>2026-07-22</a:t>
            </a:fld>
            <a:endParaRPr lang="en-CA"/>
          </a:p>
        </p:txBody>
      </p:sp>
      <p:sp>
        <p:nvSpPr>
          <p:cNvPr id="8" name="Footer Placeholder 7">
            <a:extLst>
              <a:ext uri="{FF2B5EF4-FFF2-40B4-BE49-F238E27FC236}">
                <a16:creationId xmlns:a16="http://schemas.microsoft.com/office/drawing/2014/main" id="{CF8248B0-6DD3-E021-BC30-15CDCBEA46B6}"/>
              </a:ext>
            </a:extLst>
          </p:cNvPr>
          <p:cNvSpPr>
            <a:spLocks noGrp="1"/>
          </p:cNvSpPr>
          <p:nvPr>
            <p:ph type="ftr" sz="quarter" idx="11"/>
          </p:nvPr>
        </p:nvSpPr>
        <p:spPr/>
        <p:txBody>
          <a:bodyPr/>
          <a:lstStyle/>
          <a:p>
            <a:endParaRPr lang="en-CA"/>
          </a:p>
        </p:txBody>
      </p:sp>
      <p:sp>
        <p:nvSpPr>
          <p:cNvPr id="9" name="Slide Number Placeholder 8">
            <a:extLst>
              <a:ext uri="{FF2B5EF4-FFF2-40B4-BE49-F238E27FC236}">
                <a16:creationId xmlns:a16="http://schemas.microsoft.com/office/drawing/2014/main" id="{1F6161B6-7A63-F5B7-5C3B-2B029F60784D}"/>
              </a:ext>
            </a:extLst>
          </p:cNvPr>
          <p:cNvSpPr>
            <a:spLocks noGrp="1"/>
          </p:cNvSpPr>
          <p:nvPr>
            <p:ph type="sldNum" sz="quarter" idx="12"/>
          </p:nvPr>
        </p:nvSpPr>
        <p:spPr/>
        <p:txBody>
          <a:bodyPr/>
          <a:lstStyle/>
          <a:p>
            <a:fld id="{1D188B3F-BA85-4C47-8904-43CE428566D9}" type="slidenum">
              <a:rPr lang="en-CA" smtClean="0"/>
              <a:t>‹#›</a:t>
            </a:fld>
            <a:endParaRPr lang="en-CA"/>
          </a:p>
        </p:txBody>
      </p:sp>
    </p:spTree>
    <p:extLst>
      <p:ext uri="{BB962C8B-B14F-4D97-AF65-F5344CB8AC3E}">
        <p14:creationId xmlns:p14="http://schemas.microsoft.com/office/powerpoint/2010/main" val="23083185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60B26-4C2B-929A-1208-00E33C3E44C1}"/>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D14D6534-0037-A314-904D-E5F29933025B}"/>
              </a:ext>
            </a:extLst>
          </p:cNvPr>
          <p:cNvSpPr>
            <a:spLocks noGrp="1"/>
          </p:cNvSpPr>
          <p:nvPr>
            <p:ph type="dt" sz="half" idx="10"/>
          </p:nvPr>
        </p:nvSpPr>
        <p:spPr/>
        <p:txBody>
          <a:bodyPr/>
          <a:lstStyle/>
          <a:p>
            <a:fld id="{A2CE6FF8-F8F4-4E35-ADC0-1991A92C9E32}" type="datetimeFigureOut">
              <a:rPr lang="en-CA" smtClean="0"/>
              <a:t>2026-07-22</a:t>
            </a:fld>
            <a:endParaRPr lang="en-CA"/>
          </a:p>
        </p:txBody>
      </p:sp>
      <p:sp>
        <p:nvSpPr>
          <p:cNvPr id="4" name="Footer Placeholder 3">
            <a:extLst>
              <a:ext uri="{FF2B5EF4-FFF2-40B4-BE49-F238E27FC236}">
                <a16:creationId xmlns:a16="http://schemas.microsoft.com/office/drawing/2014/main" id="{5CD47DBC-1C07-3A28-44A1-93D07DBD9F9E}"/>
              </a:ext>
            </a:extLst>
          </p:cNvPr>
          <p:cNvSpPr>
            <a:spLocks noGrp="1"/>
          </p:cNvSpPr>
          <p:nvPr>
            <p:ph type="ftr" sz="quarter" idx="11"/>
          </p:nvPr>
        </p:nvSpPr>
        <p:spPr/>
        <p:txBody>
          <a:bodyPr/>
          <a:lstStyle/>
          <a:p>
            <a:endParaRPr lang="en-CA"/>
          </a:p>
        </p:txBody>
      </p:sp>
      <p:sp>
        <p:nvSpPr>
          <p:cNvPr id="5" name="Slide Number Placeholder 4">
            <a:extLst>
              <a:ext uri="{FF2B5EF4-FFF2-40B4-BE49-F238E27FC236}">
                <a16:creationId xmlns:a16="http://schemas.microsoft.com/office/drawing/2014/main" id="{26B652FB-9C08-82B8-5898-67B863CFBBAD}"/>
              </a:ext>
            </a:extLst>
          </p:cNvPr>
          <p:cNvSpPr>
            <a:spLocks noGrp="1"/>
          </p:cNvSpPr>
          <p:nvPr>
            <p:ph type="sldNum" sz="quarter" idx="12"/>
          </p:nvPr>
        </p:nvSpPr>
        <p:spPr/>
        <p:txBody>
          <a:bodyPr/>
          <a:lstStyle/>
          <a:p>
            <a:fld id="{1D188B3F-BA85-4C47-8904-43CE428566D9}" type="slidenum">
              <a:rPr lang="en-CA" smtClean="0"/>
              <a:t>‹#›</a:t>
            </a:fld>
            <a:endParaRPr lang="en-CA"/>
          </a:p>
        </p:txBody>
      </p:sp>
    </p:spTree>
    <p:extLst>
      <p:ext uri="{BB962C8B-B14F-4D97-AF65-F5344CB8AC3E}">
        <p14:creationId xmlns:p14="http://schemas.microsoft.com/office/powerpoint/2010/main" val="17549480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1715B32-0CB1-E299-021C-3DD449B7EBC4}"/>
              </a:ext>
            </a:extLst>
          </p:cNvPr>
          <p:cNvSpPr>
            <a:spLocks noGrp="1"/>
          </p:cNvSpPr>
          <p:nvPr>
            <p:ph type="dt" sz="half" idx="10"/>
          </p:nvPr>
        </p:nvSpPr>
        <p:spPr/>
        <p:txBody>
          <a:bodyPr/>
          <a:lstStyle/>
          <a:p>
            <a:fld id="{A2CE6FF8-F8F4-4E35-ADC0-1991A92C9E32}" type="datetimeFigureOut">
              <a:rPr lang="en-CA" smtClean="0"/>
              <a:t>2026-07-22</a:t>
            </a:fld>
            <a:endParaRPr lang="en-CA"/>
          </a:p>
        </p:txBody>
      </p:sp>
      <p:sp>
        <p:nvSpPr>
          <p:cNvPr id="3" name="Footer Placeholder 2">
            <a:extLst>
              <a:ext uri="{FF2B5EF4-FFF2-40B4-BE49-F238E27FC236}">
                <a16:creationId xmlns:a16="http://schemas.microsoft.com/office/drawing/2014/main" id="{6B11BC11-61F6-6FF1-EF77-12157EC38309}"/>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id="{E72540D6-CAFE-1DA3-66DE-B73B21BDB1D9}"/>
              </a:ext>
            </a:extLst>
          </p:cNvPr>
          <p:cNvSpPr>
            <a:spLocks noGrp="1"/>
          </p:cNvSpPr>
          <p:nvPr>
            <p:ph type="sldNum" sz="quarter" idx="12"/>
          </p:nvPr>
        </p:nvSpPr>
        <p:spPr/>
        <p:txBody>
          <a:bodyPr/>
          <a:lstStyle/>
          <a:p>
            <a:fld id="{1D188B3F-BA85-4C47-8904-43CE428566D9}" type="slidenum">
              <a:rPr lang="en-CA" smtClean="0"/>
              <a:t>‹#›</a:t>
            </a:fld>
            <a:endParaRPr lang="en-CA"/>
          </a:p>
        </p:txBody>
      </p:sp>
    </p:spTree>
    <p:extLst>
      <p:ext uri="{BB962C8B-B14F-4D97-AF65-F5344CB8AC3E}">
        <p14:creationId xmlns:p14="http://schemas.microsoft.com/office/powerpoint/2010/main" val="42553247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828C52-8821-3F8C-6FFB-F9F8EB0C3B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B87D3BBF-6B15-B357-7E51-6F166E84362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64209ED7-4286-C8B1-03FB-4EE9C08CB0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CBB2CE6-F9ED-6BC7-138D-69109428271A}"/>
              </a:ext>
            </a:extLst>
          </p:cNvPr>
          <p:cNvSpPr>
            <a:spLocks noGrp="1"/>
          </p:cNvSpPr>
          <p:nvPr>
            <p:ph type="dt" sz="half" idx="10"/>
          </p:nvPr>
        </p:nvSpPr>
        <p:spPr/>
        <p:txBody>
          <a:bodyPr/>
          <a:lstStyle/>
          <a:p>
            <a:fld id="{A2CE6FF8-F8F4-4E35-ADC0-1991A92C9E32}" type="datetimeFigureOut">
              <a:rPr lang="en-CA" smtClean="0"/>
              <a:t>2026-07-22</a:t>
            </a:fld>
            <a:endParaRPr lang="en-CA"/>
          </a:p>
        </p:txBody>
      </p:sp>
      <p:sp>
        <p:nvSpPr>
          <p:cNvPr id="6" name="Footer Placeholder 5">
            <a:extLst>
              <a:ext uri="{FF2B5EF4-FFF2-40B4-BE49-F238E27FC236}">
                <a16:creationId xmlns:a16="http://schemas.microsoft.com/office/drawing/2014/main" id="{AF0EB16A-4E72-0ACE-D6DD-2A60CA4E7364}"/>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564518E4-7F52-FB54-D303-4D20577EF560}"/>
              </a:ext>
            </a:extLst>
          </p:cNvPr>
          <p:cNvSpPr>
            <a:spLocks noGrp="1"/>
          </p:cNvSpPr>
          <p:nvPr>
            <p:ph type="sldNum" sz="quarter" idx="12"/>
          </p:nvPr>
        </p:nvSpPr>
        <p:spPr/>
        <p:txBody>
          <a:bodyPr/>
          <a:lstStyle/>
          <a:p>
            <a:fld id="{1D188B3F-BA85-4C47-8904-43CE428566D9}" type="slidenum">
              <a:rPr lang="en-CA" smtClean="0"/>
              <a:t>‹#›</a:t>
            </a:fld>
            <a:endParaRPr lang="en-CA"/>
          </a:p>
        </p:txBody>
      </p:sp>
    </p:spTree>
    <p:extLst>
      <p:ext uri="{BB962C8B-B14F-4D97-AF65-F5344CB8AC3E}">
        <p14:creationId xmlns:p14="http://schemas.microsoft.com/office/powerpoint/2010/main" val="378487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46D668-3F93-CA3A-7422-85AB9C9B727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44FD29C8-60DD-0FEE-1154-3B9165372AC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3F658A4E-BBD8-C375-CCB1-E3B7D2054F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004AC8C-C1DE-CC6F-FE11-0A1EFE0F5928}"/>
              </a:ext>
            </a:extLst>
          </p:cNvPr>
          <p:cNvSpPr>
            <a:spLocks noGrp="1"/>
          </p:cNvSpPr>
          <p:nvPr>
            <p:ph type="dt" sz="half" idx="10"/>
          </p:nvPr>
        </p:nvSpPr>
        <p:spPr/>
        <p:txBody>
          <a:bodyPr/>
          <a:lstStyle/>
          <a:p>
            <a:fld id="{A2CE6FF8-F8F4-4E35-ADC0-1991A92C9E32}" type="datetimeFigureOut">
              <a:rPr lang="en-CA" smtClean="0"/>
              <a:t>2026-07-22</a:t>
            </a:fld>
            <a:endParaRPr lang="en-CA"/>
          </a:p>
        </p:txBody>
      </p:sp>
      <p:sp>
        <p:nvSpPr>
          <p:cNvPr id="6" name="Footer Placeholder 5">
            <a:extLst>
              <a:ext uri="{FF2B5EF4-FFF2-40B4-BE49-F238E27FC236}">
                <a16:creationId xmlns:a16="http://schemas.microsoft.com/office/drawing/2014/main" id="{F097A8B4-2A91-4E0A-ECE9-76D100620A07}"/>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BE46FE50-B0B7-BF97-E090-F865DECD1C9D}"/>
              </a:ext>
            </a:extLst>
          </p:cNvPr>
          <p:cNvSpPr>
            <a:spLocks noGrp="1"/>
          </p:cNvSpPr>
          <p:nvPr>
            <p:ph type="sldNum" sz="quarter" idx="12"/>
          </p:nvPr>
        </p:nvSpPr>
        <p:spPr/>
        <p:txBody>
          <a:bodyPr/>
          <a:lstStyle/>
          <a:p>
            <a:fld id="{1D188B3F-BA85-4C47-8904-43CE428566D9}" type="slidenum">
              <a:rPr lang="en-CA" smtClean="0"/>
              <a:t>‹#›</a:t>
            </a:fld>
            <a:endParaRPr lang="en-CA"/>
          </a:p>
        </p:txBody>
      </p:sp>
    </p:spTree>
    <p:extLst>
      <p:ext uri="{BB962C8B-B14F-4D97-AF65-F5344CB8AC3E}">
        <p14:creationId xmlns:p14="http://schemas.microsoft.com/office/powerpoint/2010/main" val="7557892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5190BA2-A375-F059-E577-C5F54F6927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943D7574-31ED-C823-9A26-36030CAB426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0B7C3171-7218-81F9-2040-EB11826793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2CE6FF8-F8F4-4E35-ADC0-1991A92C9E32}" type="datetimeFigureOut">
              <a:rPr lang="en-CA" smtClean="0"/>
              <a:t>2026-07-22</a:t>
            </a:fld>
            <a:endParaRPr lang="en-CA"/>
          </a:p>
        </p:txBody>
      </p:sp>
      <p:sp>
        <p:nvSpPr>
          <p:cNvPr id="5" name="Footer Placeholder 4">
            <a:extLst>
              <a:ext uri="{FF2B5EF4-FFF2-40B4-BE49-F238E27FC236}">
                <a16:creationId xmlns:a16="http://schemas.microsoft.com/office/drawing/2014/main" id="{ED698F88-51B3-59A7-B5AD-FA6D4F9E14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CA"/>
          </a:p>
        </p:txBody>
      </p:sp>
      <p:sp>
        <p:nvSpPr>
          <p:cNvPr id="6" name="Slide Number Placeholder 5">
            <a:extLst>
              <a:ext uri="{FF2B5EF4-FFF2-40B4-BE49-F238E27FC236}">
                <a16:creationId xmlns:a16="http://schemas.microsoft.com/office/drawing/2014/main" id="{C776A3D1-885E-DC8D-33E4-1CDD1C07255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D188B3F-BA85-4C47-8904-43CE428566D9}" type="slidenum">
              <a:rPr lang="en-CA" smtClean="0"/>
              <a:t>‹#›</a:t>
            </a:fld>
            <a:endParaRPr lang="en-CA"/>
          </a:p>
        </p:txBody>
      </p:sp>
    </p:spTree>
    <p:extLst>
      <p:ext uri="{BB962C8B-B14F-4D97-AF65-F5344CB8AC3E}">
        <p14:creationId xmlns:p14="http://schemas.microsoft.com/office/powerpoint/2010/main" val="39746369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943CAA20-3569-4189-9E48-239A229A8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644EC5D-7BC7-09B2-730A-93207C1C3C57}"/>
              </a:ext>
            </a:extLst>
          </p:cNvPr>
          <p:cNvSpPr>
            <a:spLocks noGrp="1"/>
          </p:cNvSpPr>
          <p:nvPr>
            <p:ph type="ctrTitle"/>
          </p:nvPr>
        </p:nvSpPr>
        <p:spPr>
          <a:xfrm>
            <a:off x="838200" y="451381"/>
            <a:ext cx="10512552" cy="4066540"/>
          </a:xfrm>
        </p:spPr>
        <p:txBody>
          <a:bodyPr anchor="b">
            <a:normAutofit/>
          </a:bodyPr>
          <a:lstStyle/>
          <a:p>
            <a:pPr algn="l"/>
            <a:r>
              <a:rPr lang="en-CA" sz="6600"/>
              <a:t>Land Code Amendments </a:t>
            </a:r>
          </a:p>
        </p:txBody>
      </p:sp>
      <p:sp>
        <p:nvSpPr>
          <p:cNvPr id="3" name="Subtitle 2">
            <a:extLst>
              <a:ext uri="{FF2B5EF4-FFF2-40B4-BE49-F238E27FC236}">
                <a16:creationId xmlns:a16="http://schemas.microsoft.com/office/drawing/2014/main" id="{59787CA5-FE58-6997-645A-B79E70041719}"/>
              </a:ext>
            </a:extLst>
          </p:cNvPr>
          <p:cNvSpPr>
            <a:spLocks noGrp="1"/>
          </p:cNvSpPr>
          <p:nvPr>
            <p:ph type="subTitle" idx="1"/>
          </p:nvPr>
        </p:nvSpPr>
        <p:spPr>
          <a:xfrm>
            <a:off x="838199" y="4983276"/>
            <a:ext cx="10512552" cy="1126680"/>
          </a:xfrm>
        </p:spPr>
        <p:txBody>
          <a:bodyPr>
            <a:normAutofit/>
          </a:bodyPr>
          <a:lstStyle/>
          <a:p>
            <a:pPr algn="l"/>
            <a:r>
              <a:rPr lang="en-CA"/>
              <a:t>Building a Pathway to Home Ownership for ʼNa̱mǥis Members</a:t>
            </a:r>
          </a:p>
        </p:txBody>
      </p:sp>
      <p:sp>
        <p:nvSpPr>
          <p:cNvPr id="40"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200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D318CC-E2A8-4E27-9548-A047A78999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794DEFA-7787-9C77-F243-2D33026A0197}"/>
              </a:ext>
            </a:extLst>
          </p:cNvPr>
          <p:cNvSpPr>
            <a:spLocks noGrp="1"/>
          </p:cNvSpPr>
          <p:nvPr>
            <p:ph type="title"/>
          </p:nvPr>
        </p:nvSpPr>
        <p:spPr>
          <a:xfrm>
            <a:off x="645065" y="1463040"/>
            <a:ext cx="3796306" cy="2690949"/>
          </a:xfrm>
        </p:spPr>
        <p:txBody>
          <a:bodyPr anchor="t">
            <a:normAutofit/>
          </a:bodyPr>
          <a:lstStyle/>
          <a:p>
            <a:r>
              <a:rPr lang="en-CA"/>
              <a:t>What Are We Asking Council Today?</a:t>
            </a:r>
            <a:endParaRPr lang="en-CA" dirty="0"/>
          </a:p>
        </p:txBody>
      </p:sp>
      <p:grpSp>
        <p:nvGrpSpPr>
          <p:cNvPr id="10" name="Group 9">
            <a:extLst>
              <a:ext uri="{FF2B5EF4-FFF2-40B4-BE49-F238E27FC236}">
                <a16:creationId xmlns:a16="http://schemas.microsoft.com/office/drawing/2014/main" id="{B14B560F-9DD7-4302-A60B-EBD3EF59B0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9667" y="4415246"/>
            <a:ext cx="11982332" cy="2087795"/>
            <a:chOff x="143163" y="5763486"/>
            <a:chExt cx="11982332" cy="739555"/>
          </a:xfrm>
        </p:grpSpPr>
        <p:sp>
          <p:nvSpPr>
            <p:cNvPr id="13" name="Rectangle 12">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357444" y="5763486"/>
              <a:ext cx="11768051" cy="73955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21D6966-343E-49AC-A026-D2497E0C3CA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43163" y="5763486"/>
              <a:ext cx="1" cy="73955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4" name="Rectangle 13">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3706" y="587829"/>
            <a:ext cx="6505300" cy="568234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1D4A6BE-F9CB-685A-8EE0-7AB732029771}"/>
              </a:ext>
            </a:extLst>
          </p:cNvPr>
          <p:cNvSpPr>
            <a:spLocks noGrp="1"/>
          </p:cNvSpPr>
          <p:nvPr>
            <p:ph idx="1"/>
          </p:nvPr>
        </p:nvSpPr>
        <p:spPr>
          <a:xfrm>
            <a:off x="5656218" y="1463039"/>
            <a:ext cx="5542387" cy="4300447"/>
          </a:xfrm>
        </p:spPr>
        <p:txBody>
          <a:bodyPr anchor="t">
            <a:normAutofit/>
          </a:bodyPr>
          <a:lstStyle/>
          <a:p>
            <a:pPr marL="0" indent="0">
              <a:buNone/>
            </a:pPr>
            <a:r>
              <a:rPr lang="en-CA" sz="2200"/>
              <a:t>Administration is requesting Council's support to:</a:t>
            </a:r>
          </a:p>
          <a:p>
            <a:pPr marL="0" indent="0">
              <a:buNone/>
            </a:pPr>
            <a:r>
              <a:rPr lang="en-CA" sz="2200"/>
              <a:t>✔ Review the Draft Land Code</a:t>
            </a:r>
          </a:p>
          <a:p>
            <a:pPr marL="0" indent="0">
              <a:buNone/>
            </a:pPr>
            <a:r>
              <a:rPr lang="en-CA" sz="2200"/>
              <a:t>✔ Provide direction, if required</a:t>
            </a:r>
          </a:p>
          <a:p>
            <a:pPr marL="0" indent="0">
              <a:buNone/>
            </a:pPr>
            <a:r>
              <a:rPr lang="en-CA" sz="2200"/>
              <a:t>✔ Authorize Member engagement</a:t>
            </a:r>
          </a:p>
          <a:p>
            <a:pPr marL="0" indent="0">
              <a:buNone/>
            </a:pPr>
            <a:r>
              <a:rPr lang="en-CA" sz="2200"/>
              <a:t>✔ Move toward a Membership vote (target: next AGM)</a:t>
            </a:r>
          </a:p>
          <a:p>
            <a:pPr marL="0" indent="0">
              <a:buNone/>
            </a:pPr>
            <a:endParaRPr lang="en-CA" sz="2200"/>
          </a:p>
        </p:txBody>
      </p:sp>
    </p:spTree>
    <p:extLst>
      <p:ext uri="{BB962C8B-B14F-4D97-AF65-F5344CB8AC3E}">
        <p14:creationId xmlns:p14="http://schemas.microsoft.com/office/powerpoint/2010/main" val="7835989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1" name="Picture 20" descr="Sunset silhouette of scaffolding in construction site">
            <a:extLst>
              <a:ext uri="{FF2B5EF4-FFF2-40B4-BE49-F238E27FC236}">
                <a16:creationId xmlns:a16="http://schemas.microsoft.com/office/drawing/2014/main" id="{DD5664E4-46E9-686A-03A7-A180480BF1A7}"/>
              </a:ext>
            </a:extLst>
          </p:cNvPr>
          <p:cNvPicPr>
            <a:picLocks noChangeAspect="1"/>
          </p:cNvPicPr>
          <p:nvPr/>
        </p:nvPicPr>
        <p:blipFill>
          <a:blip r:embed="rId2"/>
          <a:srcRect t="22840" r="9091" b="551"/>
          <a:stretch>
            <a:fillRect/>
          </a:stretch>
        </p:blipFill>
        <p:spPr>
          <a:xfrm>
            <a:off x="20" y="10"/>
            <a:ext cx="12191981" cy="6857989"/>
          </a:xfrm>
          <a:prstGeom prst="rect">
            <a:avLst/>
          </a:prstGeom>
        </p:spPr>
      </p:pic>
      <p:sp>
        <p:nvSpPr>
          <p:cNvPr id="28" name="Rectangle 27">
            <a:extLst>
              <a:ext uri="{FF2B5EF4-FFF2-40B4-BE49-F238E27FC236}">
                <a16:creationId xmlns:a16="http://schemas.microsoft.com/office/drawing/2014/main" id="{257363FD-7E77-4145-9483-331A807A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6802" cy="6858000"/>
          </a:xfrm>
          <a:prstGeom prst="rect">
            <a:avLst/>
          </a:prstGeom>
          <a:gradFill flip="none" rotWithShape="1">
            <a:gsLst>
              <a:gs pos="28000">
                <a:schemeClr val="bg2">
                  <a:alpha val="84000"/>
                </a:schemeClr>
              </a:gs>
              <a:gs pos="74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ACFBFA6-19BB-B0C9-676D-C1F7E52B7A1F}"/>
              </a:ext>
            </a:extLst>
          </p:cNvPr>
          <p:cNvSpPr>
            <a:spLocks noGrp="1"/>
          </p:cNvSpPr>
          <p:nvPr>
            <p:ph type="title"/>
          </p:nvPr>
        </p:nvSpPr>
        <p:spPr>
          <a:xfrm>
            <a:off x="838200" y="365125"/>
            <a:ext cx="10515600" cy="1325563"/>
          </a:xfrm>
        </p:spPr>
        <p:txBody>
          <a:bodyPr>
            <a:normAutofit/>
          </a:bodyPr>
          <a:lstStyle/>
          <a:p>
            <a:r>
              <a:rPr lang="en-CA"/>
              <a:t>Modernizing the ʼNa̱mǥis Land Code</a:t>
            </a:r>
          </a:p>
        </p:txBody>
      </p:sp>
      <p:sp>
        <p:nvSpPr>
          <p:cNvPr id="3" name="Content Placeholder 2">
            <a:extLst>
              <a:ext uri="{FF2B5EF4-FFF2-40B4-BE49-F238E27FC236}">
                <a16:creationId xmlns:a16="http://schemas.microsoft.com/office/drawing/2014/main" id="{79D4D089-B625-1EF7-075B-57CCC887D116}"/>
              </a:ext>
            </a:extLst>
          </p:cNvPr>
          <p:cNvSpPr>
            <a:spLocks noGrp="1"/>
          </p:cNvSpPr>
          <p:nvPr>
            <p:ph idx="1"/>
          </p:nvPr>
        </p:nvSpPr>
        <p:spPr>
          <a:xfrm>
            <a:off x="838200" y="1825625"/>
            <a:ext cx="10515600" cy="4351338"/>
          </a:xfrm>
        </p:spPr>
        <p:txBody>
          <a:bodyPr>
            <a:normAutofit/>
          </a:bodyPr>
          <a:lstStyle/>
          <a:p>
            <a:pPr marL="0" indent="0">
              <a:buNone/>
            </a:pPr>
            <a:r>
              <a:rPr lang="en-CA" b="1" dirty="0"/>
              <a:t>Building a Foundation for Home Ownership</a:t>
            </a:r>
          </a:p>
          <a:p>
            <a:pPr marL="0" indent="0">
              <a:buNone/>
            </a:pPr>
            <a:endParaRPr lang="en-CA" b="1" dirty="0"/>
          </a:p>
          <a:p>
            <a:pPr marL="0" indent="0">
              <a:buNone/>
            </a:pPr>
            <a:r>
              <a:rPr lang="en-CA" b="1" dirty="0"/>
              <a:t>Purpose</a:t>
            </a:r>
            <a:endParaRPr lang="en-CA" dirty="0"/>
          </a:p>
          <a:p>
            <a:r>
              <a:rPr lang="en-CA" dirty="0"/>
              <a:t>To seek Council's support to move the proposed Land Code amendments to Member engagement and a Membership vote.</a:t>
            </a:r>
          </a:p>
          <a:p>
            <a:endParaRPr lang="en-CA" dirty="0"/>
          </a:p>
        </p:txBody>
      </p:sp>
    </p:spTree>
    <p:extLst>
      <p:ext uri="{BB962C8B-B14F-4D97-AF65-F5344CB8AC3E}">
        <p14:creationId xmlns:p14="http://schemas.microsoft.com/office/powerpoint/2010/main" val="1208025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38DC6F4-51DE-98A3-240A-3116600ABFC1}"/>
              </a:ext>
            </a:extLst>
          </p:cNvPr>
          <p:cNvSpPr>
            <a:spLocks noGrp="1"/>
          </p:cNvSpPr>
          <p:nvPr>
            <p:ph type="title"/>
          </p:nvPr>
        </p:nvSpPr>
        <p:spPr>
          <a:xfrm>
            <a:off x="572493" y="238539"/>
            <a:ext cx="11018520" cy="1434415"/>
          </a:xfrm>
        </p:spPr>
        <p:txBody>
          <a:bodyPr anchor="b">
            <a:normAutofit/>
          </a:bodyPr>
          <a:lstStyle/>
          <a:p>
            <a:r>
              <a:rPr lang="en-CA" sz="5400"/>
              <a:t>Why Are We Amending the Land Code?</a:t>
            </a:r>
          </a:p>
        </p:txBody>
      </p:sp>
      <p:sp>
        <p:nvSpPr>
          <p:cNvPr id="19"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33A6E11-123A-AE85-D19D-98B9C1405EF0}"/>
              </a:ext>
            </a:extLst>
          </p:cNvPr>
          <p:cNvSpPr>
            <a:spLocks noGrp="1"/>
          </p:cNvSpPr>
          <p:nvPr>
            <p:ph idx="1"/>
          </p:nvPr>
        </p:nvSpPr>
        <p:spPr>
          <a:xfrm>
            <a:off x="572493" y="2071316"/>
            <a:ext cx="6713552" cy="4119172"/>
          </a:xfrm>
        </p:spPr>
        <p:txBody>
          <a:bodyPr anchor="t">
            <a:normAutofit/>
          </a:bodyPr>
          <a:lstStyle/>
          <a:p>
            <a:pPr marL="0" indent="0">
              <a:buNone/>
            </a:pPr>
            <a:r>
              <a:rPr lang="en-CA" sz="1500" b="1" dirty="0"/>
              <a:t>The current Land Code has served us well...</a:t>
            </a:r>
          </a:p>
          <a:p>
            <a:r>
              <a:rPr lang="en-CA" sz="1500" dirty="0"/>
              <a:t>But while developing the </a:t>
            </a:r>
            <a:r>
              <a:rPr lang="en-CA" sz="1500" b="1" dirty="0"/>
              <a:t>Allotment Law</a:t>
            </a:r>
            <a:r>
              <a:rPr lang="en-CA" sz="1500" dirty="0"/>
              <a:t> and </a:t>
            </a:r>
            <a:r>
              <a:rPr lang="en-CA" sz="1500" b="1" dirty="0"/>
              <a:t>Matrimonial Real Property Law</a:t>
            </a:r>
            <a:r>
              <a:rPr lang="en-CA" sz="1500" dirty="0"/>
              <a:t>, it became clear that the current Land Code contains barriers that limit our ability to:</a:t>
            </a:r>
          </a:p>
          <a:p>
            <a:pPr marL="0" indent="0">
              <a:buNone/>
            </a:pPr>
            <a:r>
              <a:rPr lang="en-CA" sz="1500" dirty="0"/>
              <a:t>	• Support Member home ownership</a:t>
            </a:r>
          </a:p>
          <a:p>
            <a:pPr marL="0" indent="0">
              <a:buNone/>
            </a:pPr>
            <a:r>
              <a:rPr lang="en-CA" sz="1500" dirty="0"/>
              <a:t>	• Enable private financing</a:t>
            </a:r>
          </a:p>
          <a:p>
            <a:pPr marL="0" indent="0">
              <a:buNone/>
            </a:pPr>
            <a:r>
              <a:rPr lang="en-CA" sz="1500" dirty="0"/>
              <a:t>	• Modernize land administration</a:t>
            </a:r>
          </a:p>
          <a:p>
            <a:pPr marL="0" indent="0">
              <a:buNone/>
            </a:pPr>
            <a:r>
              <a:rPr lang="en-CA" sz="1500" dirty="0"/>
              <a:t>	• Create flexible land laws</a:t>
            </a:r>
          </a:p>
          <a:p>
            <a:pPr marL="0" indent="0">
              <a:buNone/>
            </a:pPr>
            <a:r>
              <a:rPr lang="en-CA" sz="1500" dirty="0"/>
              <a:t>	• Respond to future community needs</a:t>
            </a:r>
          </a:p>
          <a:p>
            <a:r>
              <a:rPr lang="en-CA" sz="1500" b="1" dirty="0"/>
              <a:t>Bottom line:</a:t>
            </a:r>
            <a:br>
              <a:rPr lang="en-CA" sz="1500" dirty="0"/>
            </a:br>
            <a:r>
              <a:rPr lang="en-CA" sz="1500" dirty="0"/>
              <a:t>The Land Code needs to evolve to support the future vision for housing and land governance. This framing is consistent with the work undertaken during the Allotment Law project and the recommendation to move to a new draft based on the Model Land Code. </a:t>
            </a:r>
          </a:p>
          <a:p>
            <a:endParaRPr lang="en-CA" sz="1500" dirty="0"/>
          </a:p>
        </p:txBody>
      </p:sp>
      <p:pic>
        <p:nvPicPr>
          <p:cNvPr id="5" name="Picture 4" descr="Houses in an area">
            <a:extLst>
              <a:ext uri="{FF2B5EF4-FFF2-40B4-BE49-F238E27FC236}">
                <a16:creationId xmlns:a16="http://schemas.microsoft.com/office/drawing/2014/main" id="{94DEA22B-FBA5-F3B5-51C2-54EDD93D623E}"/>
              </a:ext>
            </a:extLst>
          </p:cNvPr>
          <p:cNvPicPr>
            <a:picLocks noChangeAspect="1"/>
          </p:cNvPicPr>
          <p:nvPr/>
        </p:nvPicPr>
        <p:blipFill>
          <a:blip r:embed="rId2"/>
          <a:srcRect l="15621" r="20163" b="2"/>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33437435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71BCA6-0B4F-3B33-5C06-FC19EDF0A02D}"/>
              </a:ext>
            </a:extLst>
          </p:cNvPr>
          <p:cNvSpPr>
            <a:spLocks noGrp="1"/>
          </p:cNvSpPr>
          <p:nvPr>
            <p:ph type="title"/>
          </p:nvPr>
        </p:nvSpPr>
        <p:spPr>
          <a:xfrm>
            <a:off x="572493" y="238539"/>
            <a:ext cx="11018520" cy="1434415"/>
          </a:xfrm>
        </p:spPr>
        <p:txBody>
          <a:bodyPr anchor="b">
            <a:normAutofit/>
          </a:bodyPr>
          <a:lstStyle/>
          <a:p>
            <a:r>
              <a:rPr lang="en-CA" sz="5400"/>
              <a:t>Our Vision</a:t>
            </a:r>
          </a:p>
        </p:txBody>
      </p:sp>
      <p:sp>
        <p:nvSpPr>
          <p:cNvPr id="19"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E72C937-B039-C0AA-CED1-4ABF4899C5CE}"/>
              </a:ext>
            </a:extLst>
          </p:cNvPr>
          <p:cNvSpPr>
            <a:spLocks noGrp="1"/>
          </p:cNvSpPr>
          <p:nvPr>
            <p:ph idx="1"/>
          </p:nvPr>
        </p:nvSpPr>
        <p:spPr>
          <a:xfrm>
            <a:off x="572493" y="2071316"/>
            <a:ext cx="6713552" cy="4119172"/>
          </a:xfrm>
        </p:spPr>
        <p:txBody>
          <a:bodyPr anchor="t">
            <a:normAutofit/>
          </a:bodyPr>
          <a:lstStyle/>
          <a:p>
            <a:pPr marL="0" indent="0">
              <a:buNone/>
            </a:pPr>
            <a:r>
              <a:rPr lang="en-CA" sz="2200" b="1"/>
              <a:t>More Housing Options for Members</a:t>
            </a:r>
          </a:p>
          <a:p>
            <a:r>
              <a:rPr lang="en-CA" sz="2200"/>
              <a:t>The amendments create the legal foundation needed to support:</a:t>
            </a:r>
          </a:p>
          <a:p>
            <a:r>
              <a:rPr lang="en-CA" sz="2200"/>
              <a:t>🏡 Home ownership</a:t>
            </a:r>
          </a:p>
          <a:p>
            <a:r>
              <a:rPr lang="en-CA" sz="2200"/>
              <a:t>🏗 New home construction</a:t>
            </a:r>
          </a:p>
          <a:p>
            <a:r>
              <a:rPr lang="en-CA" sz="2200"/>
              <a:t>🔨 Renovations</a:t>
            </a:r>
          </a:p>
          <a:p>
            <a:r>
              <a:rPr lang="en-CA" sz="2200"/>
              <a:t>💰 Access to financing</a:t>
            </a:r>
          </a:p>
          <a:p>
            <a:r>
              <a:rPr lang="en-CA" sz="2200"/>
              <a:t>👨‍👩‍👧 Multi-generational housing</a:t>
            </a:r>
          </a:p>
          <a:p>
            <a:r>
              <a:rPr lang="en-CA" sz="2200"/>
              <a:t>🌿 Long-term community sustainability</a:t>
            </a:r>
          </a:p>
          <a:p>
            <a:endParaRPr lang="en-CA" sz="2200"/>
          </a:p>
        </p:txBody>
      </p:sp>
      <p:pic>
        <p:nvPicPr>
          <p:cNvPr id="12" name="Picture 11" descr="Figures of houses in different position and sizes">
            <a:extLst>
              <a:ext uri="{FF2B5EF4-FFF2-40B4-BE49-F238E27FC236}">
                <a16:creationId xmlns:a16="http://schemas.microsoft.com/office/drawing/2014/main" id="{196558C9-95D2-6185-0D50-3DE254535AE6}"/>
              </a:ext>
            </a:extLst>
          </p:cNvPr>
          <p:cNvPicPr>
            <a:picLocks noChangeAspect="1"/>
          </p:cNvPicPr>
          <p:nvPr/>
        </p:nvPicPr>
        <p:blipFill>
          <a:blip r:embed="rId2"/>
          <a:srcRect l="14448" r="31438" b="2"/>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34475423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B4D3F5-F40F-D5B5-A9A9-2F50C4BA0ED4}"/>
              </a:ext>
            </a:extLst>
          </p:cNvPr>
          <p:cNvSpPr>
            <a:spLocks noGrp="1"/>
          </p:cNvSpPr>
          <p:nvPr>
            <p:ph type="title"/>
          </p:nvPr>
        </p:nvSpPr>
        <p:spPr>
          <a:xfrm>
            <a:off x="686834" y="1153572"/>
            <a:ext cx="3200400" cy="4461163"/>
          </a:xfrm>
        </p:spPr>
        <p:txBody>
          <a:bodyPr>
            <a:normAutofit/>
          </a:bodyPr>
          <a:lstStyle/>
          <a:p>
            <a:r>
              <a:rPr lang="en-CA">
                <a:solidFill>
                  <a:srgbClr val="FFFFFF"/>
                </a:solidFill>
              </a:rPr>
              <a:t>Who Funded This Work?</a:t>
            </a:r>
          </a:p>
        </p:txBody>
      </p:sp>
      <p:sp>
        <p:nvSpPr>
          <p:cNvPr id="16" name="Arc 1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7265A07C-DE9F-11AB-3C2B-97975F754043}"/>
              </a:ext>
            </a:extLst>
          </p:cNvPr>
          <p:cNvSpPr>
            <a:spLocks noGrp="1"/>
          </p:cNvSpPr>
          <p:nvPr>
            <p:ph idx="1"/>
          </p:nvPr>
        </p:nvSpPr>
        <p:spPr>
          <a:xfrm>
            <a:off x="4447308" y="591344"/>
            <a:ext cx="6906491" cy="5585619"/>
          </a:xfrm>
        </p:spPr>
        <p:txBody>
          <a:bodyPr anchor="ctr">
            <a:normAutofit/>
          </a:bodyPr>
          <a:lstStyle/>
          <a:p>
            <a:r>
              <a:rPr lang="en-CA" sz="1300" b="1"/>
              <a:t>First Nations Market Housing Fund (FNMHF)</a:t>
            </a:r>
          </a:p>
          <a:p>
            <a:r>
              <a:rPr lang="en-CA" sz="1300" b="1"/>
              <a:t>A First Nations-led organization helping communities build pathways to home ownership.</a:t>
            </a:r>
            <a:endParaRPr lang="en-CA" sz="1300"/>
          </a:p>
          <a:p>
            <a:r>
              <a:rPr lang="en-CA" sz="1300"/>
              <a:t>FNMHF funded this project because communities need more than houses—they need the governance systems that make home ownership possible.</a:t>
            </a:r>
          </a:p>
          <a:p>
            <a:r>
              <a:rPr lang="en-CA" sz="1300"/>
              <a:t>Funding supports:</a:t>
            </a:r>
          </a:p>
          <a:p>
            <a:pPr marL="0" indent="0">
              <a:buNone/>
            </a:pPr>
            <a:r>
              <a:rPr lang="en-CA" sz="1300"/>
              <a:t>	✔ Land Code development</a:t>
            </a:r>
          </a:p>
          <a:p>
            <a:pPr marL="0" indent="0">
              <a:buNone/>
            </a:pPr>
            <a:r>
              <a:rPr lang="en-CA" sz="1300"/>
              <a:t>	✔ Housing policies</a:t>
            </a:r>
          </a:p>
          <a:p>
            <a:pPr marL="0" indent="0">
              <a:buNone/>
            </a:pPr>
            <a:r>
              <a:rPr lang="en-CA" sz="1300"/>
              <a:t>	✔ Land laws</a:t>
            </a:r>
          </a:p>
          <a:p>
            <a:pPr marL="0" indent="0">
              <a:buNone/>
            </a:pPr>
            <a:r>
              <a:rPr lang="en-CA" sz="1300"/>
              <a:t>	✔ Governance capacity</a:t>
            </a:r>
          </a:p>
          <a:p>
            <a:pPr marL="0" indent="0">
              <a:buNone/>
            </a:pPr>
            <a:r>
              <a:rPr lang="en-CA" sz="1300"/>
              <a:t>	✔ Member education</a:t>
            </a:r>
          </a:p>
          <a:p>
            <a:pPr marL="0" indent="0">
              <a:buNone/>
            </a:pPr>
            <a:r>
              <a:rPr lang="en-CA" sz="1300"/>
              <a:t>	✔ Home ownership planning</a:t>
            </a:r>
          </a:p>
          <a:p>
            <a:r>
              <a:rPr lang="en-CA" sz="1300"/>
              <a:t>Their vision is:</a:t>
            </a:r>
          </a:p>
          <a:p>
            <a:pPr marL="914400" lvl="2" indent="0">
              <a:buNone/>
            </a:pPr>
            <a:r>
              <a:rPr lang="en-CA" sz="1300" b="1"/>
              <a:t>First Nation Prosperity Through Homeownership</a:t>
            </a:r>
            <a:endParaRPr lang="en-CA" sz="1300"/>
          </a:p>
          <a:p>
            <a:pPr marL="0" indent="0">
              <a:buNone/>
            </a:pPr>
            <a:endParaRPr lang="en-CA" sz="1300"/>
          </a:p>
        </p:txBody>
      </p:sp>
    </p:spTree>
    <p:extLst>
      <p:ext uri="{BB962C8B-B14F-4D97-AF65-F5344CB8AC3E}">
        <p14:creationId xmlns:p14="http://schemas.microsoft.com/office/powerpoint/2010/main" val="4627680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Shape 40">
            <a:extLst>
              <a:ext uri="{FF2B5EF4-FFF2-40B4-BE49-F238E27FC236}">
                <a16:creationId xmlns:a16="http://schemas.microsoft.com/office/drawing/2014/main" id="{827FF362-FC97-4BF5-949B-D4ADFA26E4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8888549">
            <a:off x="-1059473" y="-1108988"/>
            <a:ext cx="7179830" cy="5226565"/>
          </a:xfrm>
          <a:custGeom>
            <a:avLst/>
            <a:gdLst>
              <a:gd name="connsiteX0" fmla="*/ 5217841 w 7179830"/>
              <a:gd name="connsiteY0" fmla="*/ 464824 h 5226565"/>
              <a:gd name="connsiteX1" fmla="*/ 5222490 w 7179830"/>
              <a:gd name="connsiteY1" fmla="*/ 464289 h 5226565"/>
              <a:gd name="connsiteX2" fmla="*/ 5216768 w 7179830"/>
              <a:gd name="connsiteY2" fmla="*/ 463394 h 5226565"/>
              <a:gd name="connsiteX3" fmla="*/ 5217841 w 7179830"/>
              <a:gd name="connsiteY3" fmla="*/ 464824 h 5226565"/>
              <a:gd name="connsiteX4" fmla="*/ 4945201 w 7179830"/>
              <a:gd name="connsiteY4" fmla="*/ 5226565 h 5226565"/>
              <a:gd name="connsiteX5" fmla="*/ 140449 w 7179830"/>
              <a:gd name="connsiteY5" fmla="*/ 2240811 h 5226565"/>
              <a:gd name="connsiteX6" fmla="*/ 232913 w 7179830"/>
              <a:gd name="connsiteY6" fmla="*/ 2052782 h 5226565"/>
              <a:gd name="connsiteX7" fmla="*/ 375714 w 7179830"/>
              <a:gd name="connsiteY7" fmla="*/ 1803205 h 5226565"/>
              <a:gd name="connsiteX8" fmla="*/ 1512756 w 7179830"/>
              <a:gd name="connsiteY8" fmla="*/ 638448 h 5226565"/>
              <a:gd name="connsiteX9" fmla="*/ 2902095 w 7179830"/>
              <a:gd name="connsiteY9" fmla="*/ 120440 h 5226565"/>
              <a:gd name="connsiteX10" fmla="*/ 2848453 w 7179830"/>
              <a:gd name="connsiteY10" fmla="*/ 125626 h 5226565"/>
              <a:gd name="connsiteX11" fmla="*/ 1837830 w 7179830"/>
              <a:gd name="connsiteY11" fmla="*/ 426203 h 5226565"/>
              <a:gd name="connsiteX12" fmla="*/ 214608 w 7179830"/>
              <a:gd name="connsiteY12" fmla="*/ 1882239 h 5226565"/>
              <a:gd name="connsiteX13" fmla="*/ 91317 w 7179830"/>
              <a:gd name="connsiteY13" fmla="*/ 2123701 h 5226565"/>
              <a:gd name="connsiteX14" fmla="*/ 64092 w 7179830"/>
              <a:gd name="connsiteY14" fmla="*/ 2193361 h 5226565"/>
              <a:gd name="connsiteX15" fmla="*/ 0 w 7179830"/>
              <a:gd name="connsiteY15" fmla="*/ 2153533 h 5226565"/>
              <a:gd name="connsiteX16" fmla="*/ 42834 w 7179830"/>
              <a:gd name="connsiteY16" fmla="*/ 2047277 h 5226565"/>
              <a:gd name="connsiteX17" fmla="*/ 923582 w 7179830"/>
              <a:gd name="connsiteY17" fmla="*/ 915600 h 5226565"/>
              <a:gd name="connsiteX18" fmla="*/ 2686989 w 7179830"/>
              <a:gd name="connsiteY18" fmla="*/ 73950 h 5226565"/>
              <a:gd name="connsiteX19" fmla="*/ 3059983 w 7179830"/>
              <a:gd name="connsiteY19" fmla="*/ 20308 h 5226565"/>
              <a:gd name="connsiteX20" fmla="*/ 3454435 w 7179830"/>
              <a:gd name="connsiteY20" fmla="*/ 1176 h 5226565"/>
              <a:gd name="connsiteX21" fmla="*/ 3923806 w 7179830"/>
              <a:gd name="connsiteY21" fmla="*/ 49990 h 5226565"/>
              <a:gd name="connsiteX22" fmla="*/ 5350874 w 7179830"/>
              <a:gd name="connsiteY22" fmla="*/ 426917 h 5226565"/>
              <a:gd name="connsiteX23" fmla="*/ 6607360 w 7179830"/>
              <a:gd name="connsiteY23" fmla="*/ 1075097 h 5226565"/>
              <a:gd name="connsiteX24" fmla="*/ 7110534 w 7179830"/>
              <a:gd name="connsiteY24" fmla="*/ 1541421 h 5226565"/>
              <a:gd name="connsiteX25" fmla="*/ 7179830 w 7179830"/>
              <a:gd name="connsiteY25" fmla="*/ 1630542 h 5226565"/>
              <a:gd name="connsiteX26" fmla="*/ 7136295 w 7179830"/>
              <a:gd name="connsiteY26" fmla="*/ 1700600 h 5226565"/>
              <a:gd name="connsiteX27" fmla="*/ 7131140 w 7179830"/>
              <a:gd name="connsiteY27" fmla="*/ 1693045 h 5226565"/>
              <a:gd name="connsiteX28" fmla="*/ 6577499 w 7179830"/>
              <a:gd name="connsiteY28" fmla="*/ 1148230 h 5226565"/>
              <a:gd name="connsiteX29" fmla="*/ 5494816 w 7179830"/>
              <a:gd name="connsiteY29" fmla="*/ 563527 h 5226565"/>
              <a:gd name="connsiteX30" fmla="*/ 5366967 w 7179830"/>
              <a:gd name="connsiteY30" fmla="*/ 514176 h 5226565"/>
              <a:gd name="connsiteX31" fmla="*/ 5244661 w 7179830"/>
              <a:gd name="connsiteY31" fmla="*/ 470725 h 5226565"/>
              <a:gd name="connsiteX32" fmla="*/ 5904822 w 7179830"/>
              <a:gd name="connsiteY32" fmla="*/ 815468 h 5226565"/>
              <a:gd name="connsiteX33" fmla="*/ 7015222 w 7179830"/>
              <a:gd name="connsiteY33" fmla="*/ 1815185 h 5226565"/>
              <a:gd name="connsiteX34" fmla="*/ 7040454 w 7179830"/>
              <a:gd name="connsiteY34" fmla="*/ 1854830 h 5226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179830" h="5226565">
                <a:moveTo>
                  <a:pt x="5217841" y="464824"/>
                </a:moveTo>
                <a:lnTo>
                  <a:pt x="5222490" y="464289"/>
                </a:lnTo>
                <a:lnTo>
                  <a:pt x="5216768" y="463394"/>
                </a:lnTo>
                <a:cubicBezTo>
                  <a:pt x="5216768" y="463394"/>
                  <a:pt x="5216768" y="464646"/>
                  <a:pt x="5217841" y="464824"/>
                </a:cubicBezTo>
                <a:close/>
                <a:moveTo>
                  <a:pt x="4945201" y="5226565"/>
                </a:moveTo>
                <a:lnTo>
                  <a:pt x="140449" y="2240811"/>
                </a:lnTo>
                <a:lnTo>
                  <a:pt x="232913" y="2052782"/>
                </a:lnTo>
                <a:cubicBezTo>
                  <a:pt x="277693" y="1968290"/>
                  <a:pt x="325201" y="1885054"/>
                  <a:pt x="375714" y="1803205"/>
                </a:cubicBezTo>
                <a:cubicBezTo>
                  <a:pt x="667528" y="1329721"/>
                  <a:pt x="1039629" y="935091"/>
                  <a:pt x="1512756" y="638448"/>
                </a:cubicBezTo>
                <a:cubicBezTo>
                  <a:pt x="1939392" y="370950"/>
                  <a:pt x="2405724" y="210560"/>
                  <a:pt x="2902095" y="120440"/>
                </a:cubicBezTo>
                <a:cubicBezTo>
                  <a:pt x="2884054" y="118134"/>
                  <a:pt x="2865727" y="119904"/>
                  <a:pt x="2848453" y="125626"/>
                </a:cubicBezTo>
                <a:cubicBezTo>
                  <a:pt x="2498704" y="175943"/>
                  <a:pt x="2158217" y="277201"/>
                  <a:pt x="1837830" y="426203"/>
                </a:cubicBezTo>
                <a:cubicBezTo>
                  <a:pt x="1147094" y="744660"/>
                  <a:pt x="593502" y="1217071"/>
                  <a:pt x="214608" y="1882239"/>
                </a:cubicBezTo>
                <a:cubicBezTo>
                  <a:pt x="169441" y="1960776"/>
                  <a:pt x="128308" y="2041369"/>
                  <a:pt x="91317" y="2123701"/>
                </a:cubicBezTo>
                <a:lnTo>
                  <a:pt x="64092" y="2193361"/>
                </a:lnTo>
                <a:lnTo>
                  <a:pt x="0" y="2153533"/>
                </a:lnTo>
                <a:lnTo>
                  <a:pt x="42834" y="2047277"/>
                </a:lnTo>
                <a:cubicBezTo>
                  <a:pt x="241792" y="1615775"/>
                  <a:pt x="541268" y="1241591"/>
                  <a:pt x="923582" y="915600"/>
                </a:cubicBezTo>
                <a:cubicBezTo>
                  <a:pt x="1435331" y="478415"/>
                  <a:pt x="2028081" y="205375"/>
                  <a:pt x="2686989" y="73950"/>
                </a:cubicBezTo>
                <a:cubicBezTo>
                  <a:pt x="2810367" y="49274"/>
                  <a:pt x="2934818" y="32466"/>
                  <a:pt x="3059983" y="20308"/>
                </a:cubicBezTo>
                <a:cubicBezTo>
                  <a:pt x="3185149" y="8148"/>
                  <a:pt x="3308706" y="2963"/>
                  <a:pt x="3454435" y="1176"/>
                </a:cubicBezTo>
                <a:cubicBezTo>
                  <a:pt x="3599805" y="-5977"/>
                  <a:pt x="3761985" y="20665"/>
                  <a:pt x="3923806" y="49990"/>
                </a:cubicBezTo>
                <a:cubicBezTo>
                  <a:pt x="4409449" y="137964"/>
                  <a:pt x="4886867" y="257228"/>
                  <a:pt x="5350874" y="426917"/>
                </a:cubicBezTo>
                <a:cubicBezTo>
                  <a:pt x="5797001" y="589991"/>
                  <a:pt x="6223101" y="792223"/>
                  <a:pt x="6607360" y="1075097"/>
                </a:cubicBezTo>
                <a:cubicBezTo>
                  <a:pt x="6794438" y="1212779"/>
                  <a:pt x="6965102" y="1365689"/>
                  <a:pt x="7110534" y="1541421"/>
                </a:cubicBezTo>
                <a:lnTo>
                  <a:pt x="7179830" y="1630542"/>
                </a:lnTo>
                <a:lnTo>
                  <a:pt x="7136295" y="1700600"/>
                </a:lnTo>
                <a:lnTo>
                  <a:pt x="7131140" y="1693045"/>
                </a:lnTo>
                <a:cubicBezTo>
                  <a:pt x="6977874" y="1483026"/>
                  <a:pt x="6788448" y="1305671"/>
                  <a:pt x="6577499" y="1148230"/>
                </a:cubicBezTo>
                <a:cubicBezTo>
                  <a:pt x="6245452" y="900401"/>
                  <a:pt x="5878538" y="716408"/>
                  <a:pt x="5494816" y="563527"/>
                </a:cubicBezTo>
                <a:cubicBezTo>
                  <a:pt x="5452491" y="546487"/>
                  <a:pt x="5409881" y="530036"/>
                  <a:pt x="5366967" y="514176"/>
                </a:cubicBezTo>
                <a:cubicBezTo>
                  <a:pt x="5326377" y="499156"/>
                  <a:pt x="5285430" y="485210"/>
                  <a:pt x="5244661" y="470725"/>
                </a:cubicBezTo>
                <a:cubicBezTo>
                  <a:pt x="5471517" y="572127"/>
                  <a:pt x="5691970" y="687263"/>
                  <a:pt x="5904822" y="815468"/>
                </a:cubicBezTo>
                <a:cubicBezTo>
                  <a:pt x="6336645" y="1080104"/>
                  <a:pt x="6718758" y="1400351"/>
                  <a:pt x="7015222" y="1815185"/>
                </a:cubicBezTo>
                <a:lnTo>
                  <a:pt x="7040454" y="1854830"/>
                </a:lnTo>
                <a:close/>
              </a:path>
            </a:pathLst>
          </a:custGeom>
          <a:solidFill>
            <a:schemeClr val="accent2"/>
          </a:solidFill>
          <a:ln w="12700"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26D58BF9-98D2-B612-4FB1-005F5726AD59}"/>
              </a:ext>
            </a:extLst>
          </p:cNvPr>
          <p:cNvSpPr>
            <a:spLocks noGrp="1"/>
          </p:cNvSpPr>
          <p:nvPr>
            <p:ph type="title"/>
          </p:nvPr>
        </p:nvSpPr>
        <p:spPr>
          <a:xfrm>
            <a:off x="841246" y="673770"/>
            <a:ext cx="3644489" cy="2414488"/>
          </a:xfrm>
        </p:spPr>
        <p:txBody>
          <a:bodyPr anchor="t">
            <a:normAutofit/>
          </a:bodyPr>
          <a:lstStyle/>
          <a:p>
            <a:r>
              <a:rPr lang="en-CA" sz="5400">
                <a:solidFill>
                  <a:srgbClr val="FFFFFF"/>
                </a:solidFill>
              </a:rPr>
              <a:t>How Was the Draft Developed?</a:t>
            </a:r>
          </a:p>
        </p:txBody>
      </p:sp>
      <p:sp>
        <p:nvSpPr>
          <p:cNvPr id="34" name="Content Placeholder 2">
            <a:extLst>
              <a:ext uri="{FF2B5EF4-FFF2-40B4-BE49-F238E27FC236}">
                <a16:creationId xmlns:a16="http://schemas.microsoft.com/office/drawing/2014/main" id="{F1700DC6-EA50-77A4-302C-A2CCCA540AFC}"/>
              </a:ext>
            </a:extLst>
          </p:cNvPr>
          <p:cNvSpPr>
            <a:spLocks noGrp="1"/>
          </p:cNvSpPr>
          <p:nvPr>
            <p:ph idx="1"/>
          </p:nvPr>
        </p:nvSpPr>
        <p:spPr>
          <a:xfrm>
            <a:off x="6095999" y="882315"/>
            <a:ext cx="5254754" cy="5294647"/>
          </a:xfrm>
        </p:spPr>
        <p:txBody>
          <a:bodyPr>
            <a:normAutofit/>
          </a:bodyPr>
          <a:lstStyle/>
          <a:p>
            <a:pPr marL="0" indent="0">
              <a:buNone/>
            </a:pPr>
            <a:r>
              <a:rPr lang="en-CA" sz="1500" b="1"/>
              <a:t>This was not drafted by one person.</a:t>
            </a:r>
          </a:p>
          <a:p>
            <a:r>
              <a:rPr lang="en-CA" sz="1500"/>
              <a:t>The draft Land Code was developed through a collaborative process involving:</a:t>
            </a:r>
          </a:p>
          <a:p>
            <a:pPr marL="0" indent="0">
              <a:buNone/>
            </a:pPr>
            <a:r>
              <a:rPr lang="en-CA" sz="1500"/>
              <a:t>	• Lands Management Advisory Committee (LMAC)</a:t>
            </a:r>
          </a:p>
          <a:p>
            <a:pPr marL="0" indent="0">
              <a:buNone/>
            </a:pPr>
            <a:r>
              <a:rPr lang="en-CA" sz="1500"/>
              <a:t>	• Legal Counsel (Holly Vear Law)</a:t>
            </a:r>
          </a:p>
          <a:p>
            <a:pPr marL="0" indent="0">
              <a:buNone/>
            </a:pPr>
            <a:r>
              <a:rPr lang="en-CA" sz="1500"/>
              <a:t>	• First Nations Land Management Resource Centre</a:t>
            </a:r>
          </a:p>
          <a:p>
            <a:pPr marL="0" indent="0">
              <a:buNone/>
            </a:pPr>
            <a:r>
              <a:rPr lang="en-CA" sz="1500"/>
              <a:t>	• Lands Department</a:t>
            </a:r>
          </a:p>
          <a:p>
            <a:pPr marL="0" indent="0">
              <a:buNone/>
            </a:pPr>
            <a:r>
              <a:rPr lang="en-CA" sz="1500"/>
              <a:t>Over multiple meetings, LMAC:</a:t>
            </a:r>
          </a:p>
          <a:p>
            <a:pPr marL="0" indent="0">
              <a:buNone/>
            </a:pPr>
            <a:r>
              <a:rPr lang="en-CA" sz="1500"/>
              <a:t>	✔ Reviewed the Model Land Code</a:t>
            </a:r>
          </a:p>
          <a:p>
            <a:pPr marL="0" indent="0">
              <a:buNone/>
            </a:pPr>
            <a:r>
              <a:rPr lang="en-CA" sz="1500"/>
              <a:t>	✔ Discussed community priorities</a:t>
            </a:r>
          </a:p>
          <a:p>
            <a:pPr marL="0" indent="0">
              <a:buNone/>
            </a:pPr>
            <a:r>
              <a:rPr lang="en-CA" sz="1500"/>
              <a:t>	✔ Identified required policy changes</a:t>
            </a:r>
          </a:p>
          <a:p>
            <a:pPr marL="0" indent="0">
              <a:buNone/>
            </a:pPr>
            <a:r>
              <a:rPr lang="en-CA" sz="1500"/>
              <a:t>	✔ Provided direction to legal counsel</a:t>
            </a:r>
          </a:p>
          <a:p>
            <a:pPr marL="0" indent="0">
              <a:buNone/>
            </a:pPr>
            <a:r>
              <a:rPr lang="en-CA" sz="1500"/>
              <a:t>	✔ Reviewed multiple draft versions</a:t>
            </a:r>
          </a:p>
          <a:p>
            <a:pPr marL="0" indent="0">
              <a:buNone/>
            </a:pPr>
            <a:r>
              <a:rPr lang="en-CA" sz="1500"/>
              <a:t>	✔ Recommended the current draft proceed to Council for review</a:t>
            </a:r>
          </a:p>
          <a:p>
            <a:endParaRPr lang="en-CA" sz="1500"/>
          </a:p>
        </p:txBody>
      </p:sp>
    </p:spTree>
    <p:extLst>
      <p:ext uri="{BB962C8B-B14F-4D97-AF65-F5344CB8AC3E}">
        <p14:creationId xmlns:p14="http://schemas.microsoft.com/office/powerpoint/2010/main" val="3426578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B7990F0-495A-E4C0-2887-061D383B34FF}"/>
              </a:ext>
            </a:extLst>
          </p:cNvPr>
          <p:cNvSpPr>
            <a:spLocks noGrp="1"/>
          </p:cNvSpPr>
          <p:nvPr>
            <p:ph type="title"/>
          </p:nvPr>
        </p:nvSpPr>
        <p:spPr>
          <a:xfrm>
            <a:off x="838200" y="1412488"/>
            <a:ext cx="2899189" cy="4363844"/>
          </a:xfrm>
        </p:spPr>
        <p:txBody>
          <a:bodyPr vert="horz" lIns="91440" tIns="45720" rIns="91440" bIns="45720" rtlCol="0" anchor="t">
            <a:normAutofit/>
          </a:bodyPr>
          <a:lstStyle/>
          <a:p>
            <a:r>
              <a:rPr lang="en-US" sz="4000" kern="1200">
                <a:solidFill>
                  <a:srgbClr val="FFFFFF"/>
                </a:solidFill>
                <a:latin typeface="+mj-lt"/>
                <a:ea typeface="+mj-ea"/>
                <a:cs typeface="+mj-cs"/>
              </a:rPr>
              <a:t>Why Doesn't the Current Land Code Work?</a:t>
            </a:r>
          </a:p>
        </p:txBody>
      </p:sp>
      <p:sp>
        <p:nvSpPr>
          <p:cNvPr id="3" name="Content Placeholder 2">
            <a:extLst>
              <a:ext uri="{FF2B5EF4-FFF2-40B4-BE49-F238E27FC236}">
                <a16:creationId xmlns:a16="http://schemas.microsoft.com/office/drawing/2014/main" id="{492952AC-2A67-0CAF-FE06-CD2DB4FAF9C7}"/>
              </a:ext>
            </a:extLst>
          </p:cNvPr>
          <p:cNvSpPr>
            <a:spLocks noGrp="1"/>
          </p:cNvSpPr>
          <p:nvPr>
            <p:ph idx="1"/>
          </p:nvPr>
        </p:nvSpPr>
        <p:spPr>
          <a:xfrm>
            <a:off x="4380855" y="1412489"/>
            <a:ext cx="3427283" cy="4363844"/>
          </a:xfrm>
        </p:spPr>
        <p:txBody>
          <a:bodyPr vert="horz" lIns="91440" tIns="45720" rIns="91440" bIns="45720" rtlCol="0">
            <a:normAutofit/>
          </a:bodyPr>
          <a:lstStyle/>
          <a:p>
            <a:pPr marL="0" indent="0">
              <a:buNone/>
            </a:pPr>
            <a:r>
              <a:rPr lang="en-US" sz="2000" b="1" dirty="0"/>
              <a:t>Current Land Code</a:t>
            </a:r>
          </a:p>
          <a:p>
            <a:pPr marL="0" indent="0">
              <a:buNone/>
            </a:pPr>
            <a:r>
              <a:rPr lang="en-US" sz="2000" dirty="0"/>
              <a:t>❌ Certificate of Home Ownership does not create a legal interest in land</a:t>
            </a:r>
          </a:p>
          <a:p>
            <a:pPr marL="0" indent="0">
              <a:buNone/>
            </a:pPr>
            <a:r>
              <a:rPr lang="en-US" sz="2000" dirty="0"/>
              <a:t>❌ Limited financing options</a:t>
            </a:r>
          </a:p>
          <a:p>
            <a:pPr marL="0" indent="0">
              <a:buNone/>
            </a:pPr>
            <a:r>
              <a:rPr lang="en-US" sz="2000" dirty="0"/>
              <a:t>❌ Difficult to update</a:t>
            </a:r>
          </a:p>
          <a:p>
            <a:pPr marL="0" indent="0">
              <a:buNone/>
            </a:pPr>
            <a:r>
              <a:rPr lang="en-US" sz="2000" dirty="0"/>
              <a:t>❌ Too much procedure in the Land Code itself</a:t>
            </a:r>
          </a:p>
          <a:p>
            <a:pPr marL="0" indent="0">
              <a:buNone/>
            </a:pPr>
            <a:r>
              <a:rPr lang="en-US" sz="2000" dirty="0"/>
              <a:t>❌ Future changes require more Land Code amendments</a:t>
            </a:r>
          </a:p>
          <a:p>
            <a:endParaRPr lang="en-US" sz="2000" dirty="0"/>
          </a:p>
        </p:txBody>
      </p:sp>
      <p:cxnSp>
        <p:nvCxnSpPr>
          <p:cNvPr id="11" name="Straight Connector 10">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 name="Content Placeholder 2">
            <a:extLst>
              <a:ext uri="{FF2B5EF4-FFF2-40B4-BE49-F238E27FC236}">
                <a16:creationId xmlns:a16="http://schemas.microsoft.com/office/drawing/2014/main" id="{43727C33-8B8B-0143-3A05-9ABB311B229C}"/>
              </a:ext>
            </a:extLst>
          </p:cNvPr>
          <p:cNvSpPr txBox="1">
            <a:spLocks/>
          </p:cNvSpPr>
          <p:nvPr/>
        </p:nvSpPr>
        <p:spPr>
          <a:xfrm>
            <a:off x="8451604" y="1412489"/>
            <a:ext cx="3197701" cy="436384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t>Proposed Land Code</a:t>
            </a:r>
          </a:p>
          <a:p>
            <a:pPr marL="0" indent="0">
              <a:buNone/>
            </a:pPr>
            <a:r>
              <a:rPr lang="en-US" sz="2000" dirty="0"/>
              <a:t>✔ Modern allotment framework</a:t>
            </a:r>
          </a:p>
          <a:p>
            <a:pPr marL="0" indent="0">
              <a:buNone/>
            </a:pPr>
            <a:r>
              <a:rPr lang="en-US" sz="2000" dirty="0"/>
              <a:t>✔ Better supports financing</a:t>
            </a:r>
          </a:p>
          <a:p>
            <a:pPr marL="0" indent="0">
              <a:buNone/>
            </a:pPr>
            <a:r>
              <a:rPr lang="en-US" sz="2000" dirty="0"/>
              <a:t>✔ Flexible framework</a:t>
            </a:r>
          </a:p>
          <a:p>
            <a:pPr marL="0" indent="0">
              <a:buNone/>
            </a:pPr>
            <a:r>
              <a:rPr lang="en-US" sz="2000" dirty="0"/>
              <a:t>✔ Procedures move into Land Laws</a:t>
            </a:r>
          </a:p>
          <a:p>
            <a:pPr marL="0" indent="0">
              <a:buNone/>
            </a:pPr>
            <a:r>
              <a:rPr lang="en-US" sz="2000" dirty="0"/>
              <a:t>✔ Easier to adapt over time</a:t>
            </a:r>
          </a:p>
          <a:p>
            <a:endParaRPr lang="en-US" sz="2000" dirty="0"/>
          </a:p>
        </p:txBody>
      </p:sp>
    </p:spTree>
    <p:extLst>
      <p:ext uri="{BB962C8B-B14F-4D97-AF65-F5344CB8AC3E}">
        <p14:creationId xmlns:p14="http://schemas.microsoft.com/office/powerpoint/2010/main" val="33253192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D318CC-E2A8-4E27-9548-A047A78999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6CE4B33-5AC6-2914-7E9F-90E4F5830EB3}"/>
              </a:ext>
            </a:extLst>
          </p:cNvPr>
          <p:cNvSpPr>
            <a:spLocks noGrp="1"/>
          </p:cNvSpPr>
          <p:nvPr>
            <p:ph type="title"/>
          </p:nvPr>
        </p:nvSpPr>
        <p:spPr>
          <a:xfrm>
            <a:off x="645065" y="1463040"/>
            <a:ext cx="3796306" cy="2690949"/>
          </a:xfrm>
        </p:spPr>
        <p:txBody>
          <a:bodyPr anchor="t">
            <a:normAutofit/>
          </a:bodyPr>
          <a:lstStyle/>
          <a:p>
            <a:r>
              <a:rPr lang="en-CA" sz="4800"/>
              <a:t>What Are the Biggest Changes?</a:t>
            </a:r>
          </a:p>
        </p:txBody>
      </p:sp>
      <p:grpSp>
        <p:nvGrpSpPr>
          <p:cNvPr id="10" name="Group 9">
            <a:extLst>
              <a:ext uri="{FF2B5EF4-FFF2-40B4-BE49-F238E27FC236}">
                <a16:creationId xmlns:a16="http://schemas.microsoft.com/office/drawing/2014/main" id="{B14B560F-9DD7-4302-A60B-EBD3EF59B0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9667" y="4415246"/>
            <a:ext cx="11982332" cy="2087795"/>
            <a:chOff x="143163" y="5763486"/>
            <a:chExt cx="11982332" cy="739555"/>
          </a:xfrm>
        </p:grpSpPr>
        <p:sp>
          <p:nvSpPr>
            <p:cNvPr id="11" name="Rectangle 10">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357444" y="5763486"/>
              <a:ext cx="11768051" cy="73955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21D6966-343E-49AC-A026-D2497E0C3CA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43163" y="5763486"/>
              <a:ext cx="1" cy="73955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4" name="Rectangle 13">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3706" y="587829"/>
            <a:ext cx="6505300" cy="568234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0C37E28-F135-9ED0-E37B-C658BE761AE8}"/>
              </a:ext>
            </a:extLst>
          </p:cNvPr>
          <p:cNvSpPr>
            <a:spLocks noGrp="1"/>
          </p:cNvSpPr>
          <p:nvPr>
            <p:ph idx="1"/>
          </p:nvPr>
        </p:nvSpPr>
        <p:spPr>
          <a:xfrm>
            <a:off x="5656218" y="1463039"/>
            <a:ext cx="5542387" cy="4300447"/>
          </a:xfrm>
        </p:spPr>
        <p:txBody>
          <a:bodyPr anchor="t">
            <a:normAutofit/>
          </a:bodyPr>
          <a:lstStyle/>
          <a:p>
            <a:pPr marL="0" indent="0">
              <a:buNone/>
            </a:pPr>
            <a:r>
              <a:rPr lang="en-CA" sz="2200" b="1"/>
              <a:t>The new Land Code will:</a:t>
            </a:r>
          </a:p>
          <a:p>
            <a:pPr marL="0" indent="0">
              <a:buNone/>
            </a:pPr>
            <a:r>
              <a:rPr lang="en-CA" sz="2200"/>
              <a:t>✔ Modernize land governance</a:t>
            </a:r>
          </a:p>
          <a:p>
            <a:pPr marL="0" indent="0">
              <a:buNone/>
            </a:pPr>
            <a:r>
              <a:rPr lang="en-CA" sz="2200"/>
              <a:t>✔ Introduce a flexible framework</a:t>
            </a:r>
          </a:p>
          <a:p>
            <a:pPr marL="0" indent="0">
              <a:buNone/>
            </a:pPr>
            <a:r>
              <a:rPr lang="en-CA" sz="2200"/>
              <a:t>✔ Support future home ownership</a:t>
            </a:r>
          </a:p>
          <a:p>
            <a:pPr marL="0" indent="0">
              <a:buNone/>
            </a:pPr>
            <a:r>
              <a:rPr lang="en-CA" sz="2200"/>
              <a:t>✔ Reduce unnecessary Land Code amendments</a:t>
            </a:r>
          </a:p>
          <a:p>
            <a:pPr marL="0" indent="0">
              <a:buNone/>
            </a:pPr>
            <a:r>
              <a:rPr lang="en-CA" sz="2200"/>
              <a:t>✔ Keep major land decisions with Members</a:t>
            </a:r>
          </a:p>
          <a:p>
            <a:pPr marL="0" indent="0">
              <a:buNone/>
            </a:pPr>
            <a:r>
              <a:rPr lang="en-CA" sz="2200"/>
              <a:t>✔ Move operational details into Land Laws</a:t>
            </a:r>
          </a:p>
          <a:p>
            <a:endParaRPr lang="en-CA" sz="2200"/>
          </a:p>
        </p:txBody>
      </p:sp>
    </p:spTree>
    <p:extLst>
      <p:ext uri="{BB962C8B-B14F-4D97-AF65-F5344CB8AC3E}">
        <p14:creationId xmlns:p14="http://schemas.microsoft.com/office/powerpoint/2010/main" val="11367722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1ECB2FA-846C-1F79-AFB2-6617F8BFE434}"/>
              </a:ext>
            </a:extLst>
          </p:cNvPr>
          <p:cNvSpPr>
            <a:spLocks noGrp="1"/>
          </p:cNvSpPr>
          <p:nvPr>
            <p:ph type="title"/>
          </p:nvPr>
        </p:nvSpPr>
        <p:spPr>
          <a:xfrm>
            <a:off x="838200" y="365125"/>
            <a:ext cx="10515600" cy="1325563"/>
          </a:xfrm>
        </p:spPr>
        <p:txBody>
          <a:bodyPr>
            <a:normAutofit/>
          </a:bodyPr>
          <a:lstStyle/>
          <a:p>
            <a:r>
              <a:rPr lang="en-CA" sz="5400"/>
              <a:t>What Happens Next?</a:t>
            </a:r>
          </a:p>
        </p:txBody>
      </p:sp>
      <p:sp>
        <p:nvSpPr>
          <p:cNvPr id="18"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sX0" fmla="*/ 0 w 10424160"/>
              <a:gd name="csY0" fmla="*/ 0 h 18288"/>
              <a:gd name="csX1" fmla="*/ 903427 w 10424160"/>
              <a:gd name="csY1" fmla="*/ 0 h 18288"/>
              <a:gd name="csX2" fmla="*/ 1389888 w 10424160"/>
              <a:gd name="csY2" fmla="*/ 0 h 18288"/>
              <a:gd name="csX3" fmla="*/ 2189074 w 10424160"/>
              <a:gd name="csY3" fmla="*/ 0 h 18288"/>
              <a:gd name="csX4" fmla="*/ 2675534 w 10424160"/>
              <a:gd name="csY4" fmla="*/ 0 h 18288"/>
              <a:gd name="csX5" fmla="*/ 3370478 w 10424160"/>
              <a:gd name="csY5" fmla="*/ 0 h 18288"/>
              <a:gd name="csX6" fmla="*/ 4169664 w 10424160"/>
              <a:gd name="csY6" fmla="*/ 0 h 18288"/>
              <a:gd name="csX7" fmla="*/ 4551883 w 10424160"/>
              <a:gd name="csY7" fmla="*/ 0 h 18288"/>
              <a:gd name="csX8" fmla="*/ 4934102 w 10424160"/>
              <a:gd name="csY8" fmla="*/ 0 h 18288"/>
              <a:gd name="csX9" fmla="*/ 5837530 w 10424160"/>
              <a:gd name="csY9" fmla="*/ 0 h 18288"/>
              <a:gd name="csX10" fmla="*/ 6532474 w 10424160"/>
              <a:gd name="csY10" fmla="*/ 0 h 18288"/>
              <a:gd name="csX11" fmla="*/ 6914693 w 10424160"/>
              <a:gd name="csY11" fmla="*/ 0 h 18288"/>
              <a:gd name="csX12" fmla="*/ 7609637 w 10424160"/>
              <a:gd name="csY12" fmla="*/ 0 h 18288"/>
              <a:gd name="csX13" fmla="*/ 8513064 w 10424160"/>
              <a:gd name="csY13" fmla="*/ 0 h 18288"/>
              <a:gd name="csX14" fmla="*/ 9103766 w 10424160"/>
              <a:gd name="csY14" fmla="*/ 0 h 18288"/>
              <a:gd name="csX15" fmla="*/ 9694469 w 10424160"/>
              <a:gd name="csY15" fmla="*/ 0 h 18288"/>
              <a:gd name="csX16" fmla="*/ 10424160 w 10424160"/>
              <a:gd name="csY16" fmla="*/ 0 h 18288"/>
              <a:gd name="csX17" fmla="*/ 10424160 w 10424160"/>
              <a:gd name="csY17" fmla="*/ 18288 h 18288"/>
              <a:gd name="csX18" fmla="*/ 9729216 w 10424160"/>
              <a:gd name="csY18" fmla="*/ 18288 h 18288"/>
              <a:gd name="csX19" fmla="*/ 8930030 w 10424160"/>
              <a:gd name="csY19" fmla="*/ 18288 h 18288"/>
              <a:gd name="csX20" fmla="*/ 8130845 w 10424160"/>
              <a:gd name="csY20" fmla="*/ 18288 h 18288"/>
              <a:gd name="csX21" fmla="*/ 7644384 w 10424160"/>
              <a:gd name="csY21" fmla="*/ 18288 h 18288"/>
              <a:gd name="csX22" fmla="*/ 6740957 w 10424160"/>
              <a:gd name="csY22" fmla="*/ 18288 h 18288"/>
              <a:gd name="csX23" fmla="*/ 6046013 w 10424160"/>
              <a:gd name="csY23" fmla="*/ 18288 h 18288"/>
              <a:gd name="csX24" fmla="*/ 5663794 w 10424160"/>
              <a:gd name="csY24" fmla="*/ 18288 h 18288"/>
              <a:gd name="csX25" fmla="*/ 4968850 w 10424160"/>
              <a:gd name="csY25" fmla="*/ 18288 h 18288"/>
              <a:gd name="csX26" fmla="*/ 4378147 w 10424160"/>
              <a:gd name="csY26" fmla="*/ 18288 h 18288"/>
              <a:gd name="csX27" fmla="*/ 3787445 w 10424160"/>
              <a:gd name="csY27" fmla="*/ 18288 h 18288"/>
              <a:gd name="csX28" fmla="*/ 3196742 w 10424160"/>
              <a:gd name="csY28" fmla="*/ 18288 h 18288"/>
              <a:gd name="csX29" fmla="*/ 2606040 w 10424160"/>
              <a:gd name="csY29" fmla="*/ 18288 h 18288"/>
              <a:gd name="csX30" fmla="*/ 1806854 w 10424160"/>
              <a:gd name="csY30" fmla="*/ 18288 h 18288"/>
              <a:gd name="csX31" fmla="*/ 1111910 w 10424160"/>
              <a:gd name="csY31" fmla="*/ 18288 h 18288"/>
              <a:gd name="csX32" fmla="*/ 729691 w 10424160"/>
              <a:gd name="csY32" fmla="*/ 18288 h 18288"/>
              <a:gd name="csX33" fmla="*/ 0 w 10424160"/>
              <a:gd name="csY33" fmla="*/ 18288 h 18288"/>
              <a:gd name="csX34" fmla="*/ 0 w 10424160"/>
              <a:gd name="csY3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Content Placeholder 3">
            <a:extLst>
              <a:ext uri="{FF2B5EF4-FFF2-40B4-BE49-F238E27FC236}">
                <a16:creationId xmlns:a16="http://schemas.microsoft.com/office/drawing/2014/main" id="{F4BD9B16-CD4E-3E31-D399-4A437B0D32B5}"/>
              </a:ext>
            </a:extLst>
          </p:cNvPr>
          <p:cNvGraphicFramePr>
            <a:graphicFrameLocks noGrp="1"/>
          </p:cNvGraphicFramePr>
          <p:nvPr>
            <p:ph idx="1"/>
            <p:extLst>
              <p:ext uri="{D42A27DB-BD31-4B8C-83A1-F6EECF244321}">
                <p14:modId xmlns:p14="http://schemas.microsoft.com/office/powerpoint/2010/main" val="846459213"/>
              </p:ext>
            </p:extLst>
          </p:nvPr>
        </p:nvGraphicFramePr>
        <p:xfrm>
          <a:off x="838200" y="2228087"/>
          <a:ext cx="10515600" cy="39488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084681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TotalTime>
  <Words>584</Words>
  <Application>Microsoft Office PowerPoint</Application>
  <PresentationFormat>Widescreen</PresentationFormat>
  <Paragraphs>89</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Aptos</vt:lpstr>
      <vt:lpstr>Aptos Display</vt:lpstr>
      <vt:lpstr>Arial</vt:lpstr>
      <vt:lpstr>Calibri</vt:lpstr>
      <vt:lpstr>Office Theme</vt:lpstr>
      <vt:lpstr>Land Code Amendments </vt:lpstr>
      <vt:lpstr>Modernizing the ʼNa̱mǥis Land Code</vt:lpstr>
      <vt:lpstr>Why Are We Amending the Land Code?</vt:lpstr>
      <vt:lpstr>Our Vision</vt:lpstr>
      <vt:lpstr>Who Funded This Work?</vt:lpstr>
      <vt:lpstr>How Was the Draft Developed?</vt:lpstr>
      <vt:lpstr>Why Doesn't the Current Land Code Work?</vt:lpstr>
      <vt:lpstr>What Are the Biggest Changes?</vt:lpstr>
      <vt:lpstr>What Happens Next?</vt:lpstr>
      <vt:lpstr>What Are We Asking Council Today?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Samantha Webster</dc:creator>
  <cp:lastModifiedBy>Samantha Webster</cp:lastModifiedBy>
  <cp:revision>1</cp:revision>
  <dcterms:created xsi:type="dcterms:W3CDTF">2026-07-22T21:29:48Z</dcterms:created>
  <dcterms:modified xsi:type="dcterms:W3CDTF">2026-07-22T21:34:20Z</dcterms:modified>
</cp:coreProperties>
</file>